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86" r:id="rId4"/>
    <p:sldId id="284" r:id="rId5"/>
    <p:sldId id="285" r:id="rId6"/>
    <p:sldId id="287" r:id="rId7"/>
    <p:sldId id="290" r:id="rId8"/>
    <p:sldId id="291" r:id="rId9"/>
    <p:sldId id="292" r:id="rId10"/>
    <p:sldId id="289" r:id="rId11"/>
  </p:sldIdLst>
  <p:sldSz cx="12192000" cy="6858000"/>
  <p:notesSz cx="9931400" cy="6794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Tosoni" initials="S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85D9F-11FD-4D86-9B85-EFF65C26A191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A8F9C-3DD9-4653-B7CA-D7987E950F46}" type="slidenum">
              <a:rPr lang="fi-FI" smtClean="0"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14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FE618-316C-421C-B74D-8A416715E1A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140" y="3269853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7FE5D-ED9D-4F35-99DC-6939B7E115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7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7FE5D-ED9D-4F35-99DC-6939B7E115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13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68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41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16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6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11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8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97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97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2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DE4BFC-441E-4BD4-8057-35CDF9FF3B15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443C35-2141-41D1-AB0E-CDB89B29FD36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4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4304" y="4960138"/>
            <a:ext cx="8715375" cy="146304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3100" b="1" dirty="0" smtClean="0">
                <a:solidFill>
                  <a:srgbClr val="FF0000"/>
                </a:solidFill>
              </a:rPr>
              <a:t>SAUSI</a:t>
            </a:r>
            <a:r>
              <a:rPr lang="en-US" sz="3100" b="1" dirty="0" smtClean="0"/>
              <a:t> </a:t>
            </a:r>
            <a:r>
              <a:rPr lang="en-US" sz="3100" dirty="0"/>
              <a:t>(Spatial Annotation for Urban Space Improvement)</a:t>
            </a:r>
            <a:r>
              <a:rPr lang="en-GB" sz="3100" b="1" dirty="0"/>
              <a:t/>
            </a:r>
            <a:br>
              <a:rPr lang="en-GB" sz="3100" b="1" dirty="0"/>
            </a:br>
            <a:r>
              <a:rPr lang="it-IT" sz="1100" dirty="0"/>
              <a:t/>
            </a:r>
            <a:br>
              <a:rPr lang="it-IT" sz="1100" dirty="0"/>
            </a:br>
            <a:r>
              <a:rPr lang="en-US" sz="2200" i="1" dirty="0" smtClean="0"/>
              <a:t>Implementation</a:t>
            </a:r>
            <a:r>
              <a:rPr lang="en-US" sz="2200" i="1" dirty="0"/>
              <a:t>, Deployment &amp; </a:t>
            </a:r>
            <a:r>
              <a:rPr lang="en-US" sz="2200" i="1" dirty="0" smtClean="0"/>
              <a:t>Networking Strategies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body" sz="half" idx="2"/>
          </p:nvPr>
        </p:nvSpPr>
        <p:spPr>
          <a:xfrm>
            <a:off x="8643938" y="4960138"/>
            <a:ext cx="3409958" cy="146304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Simone Tosoni:  simone.tosoni@unicatt.it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" name="Segnaposto immagine 1"/>
          <p:cNvSpPr>
            <a:spLocks noGrp="1"/>
          </p:cNvSpPr>
          <p:nvPr>
            <p:ph type="pic" idx="1"/>
          </p:nvPr>
        </p:nvSpPr>
        <p:spPr/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207968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05816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CONCLUSIONS</a:t>
            </a:r>
            <a:endParaRPr lang="fi-FI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8" y="1889185"/>
            <a:ext cx="9720073" cy="4023360"/>
          </a:xfrm>
        </p:spPr>
        <p:txBody>
          <a:bodyPr>
            <a:normAutofit lnSpcReduction="10000"/>
          </a:bodyPr>
          <a:lstStyle/>
          <a:p>
            <a:endParaRPr lang="en-US" i="1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SAUCI: </a:t>
            </a:r>
            <a:r>
              <a:rPr lang="en-US" b="1" dirty="0" smtClean="0"/>
              <a:t>A (TECHNOLOGICAL) OPPORTUNITY WE ARE STILL UNABLE TO SEIZE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RELATIONSHIP BETWEEN ICTS AND GOVERNANCE TO BE ADDRESSED </a:t>
            </a:r>
            <a:r>
              <a:rPr lang="en-US" b="1" smtClean="0"/>
              <a:t>AS </a:t>
            </a:r>
            <a:r>
              <a:rPr lang="en-US" b="1" smtClean="0"/>
              <a:t>A </a:t>
            </a:r>
            <a:r>
              <a:rPr lang="en-US" b="1" smtClean="0"/>
              <a:t>SOCIOTECHNICAL PROBLEM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THANK YOU!					</a:t>
            </a:r>
            <a:r>
              <a:rPr lang="en-US" sz="2400" b="1" dirty="0" smtClean="0"/>
              <a:t>Simone.Tosoni@unicatt.it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121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741363"/>
            <a:ext cx="10371366" cy="1114124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SAUSI</a:t>
            </a:r>
            <a:r>
              <a:rPr lang="en-US" sz="4000" b="1" dirty="0"/>
              <a:t> </a:t>
            </a:r>
            <a:r>
              <a:rPr lang="en-US" sz="4000" dirty="0"/>
              <a:t>(Spatial Annotation for Urban Space Improvement)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24128" y="2122891"/>
            <a:ext cx="1070779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Researching </a:t>
            </a:r>
            <a:r>
              <a:rPr lang="fi-FI" sz="2400" b="1" dirty="0" smtClean="0">
                <a:solidFill>
                  <a:srgbClr val="FF0000"/>
                </a:solidFill>
              </a:rPr>
              <a:t>SAUSI</a:t>
            </a:r>
            <a:r>
              <a:rPr lang="fi-FI" sz="2400" b="1" dirty="0" smtClean="0"/>
              <a:t>: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	</a:t>
            </a:r>
            <a:r>
              <a:rPr lang="fi-FI" sz="2400" dirty="0" smtClean="0"/>
              <a:t>Software analysys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	</a:t>
            </a:r>
            <a:r>
              <a:rPr lang="fi-FI" sz="2400" dirty="0" smtClean="0"/>
              <a:t>Software usage analysys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	</a:t>
            </a:r>
            <a:r>
              <a:rPr lang="fi-FI" sz="2400" dirty="0" smtClean="0"/>
              <a:t>Interview with developers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	</a:t>
            </a:r>
            <a:r>
              <a:rPr lang="fi-FI" sz="2400" dirty="0" smtClean="0"/>
              <a:t>Experimanetal Design sessions</a:t>
            </a:r>
          </a:p>
          <a:p>
            <a:endParaRPr lang="fi-FI" sz="2400" dirty="0" smtClean="0"/>
          </a:p>
          <a:p>
            <a:endParaRPr lang="fi-FI" sz="2400" dirty="0"/>
          </a:p>
          <a:p>
            <a:endParaRPr lang="fi-FI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smtClean="0"/>
              <a:t>Tarantino - </a:t>
            </a:r>
            <a:r>
              <a:rPr lang="en-US" sz="2000" dirty="0" err="1" smtClean="0"/>
              <a:t>Tosoni</a:t>
            </a:r>
            <a:r>
              <a:rPr lang="en-US" sz="2000" dirty="0" smtClean="0"/>
              <a:t>,  “</a:t>
            </a:r>
            <a:r>
              <a:rPr lang="en-US" sz="2000" i="1" dirty="0" smtClean="0"/>
              <a:t>Spatial </a:t>
            </a:r>
            <a:r>
              <a:rPr lang="en-US" sz="2000" i="1" dirty="0"/>
              <a:t>Annotation for the Improvement of Urban Space: A Learning-by-Doing Approach</a:t>
            </a:r>
            <a:r>
              <a:rPr lang="en-US" sz="2000" dirty="0"/>
              <a:t>” in The Electronic Journal of Communication, 24 (1-2), </a:t>
            </a:r>
            <a:r>
              <a:rPr lang="en-US" sz="2000" dirty="0" smtClean="0"/>
              <a:t>2014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209811" y="2122891"/>
            <a:ext cx="4804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SAUSI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b="1" dirty="0" smtClean="0"/>
              <a:t>Systems:		</a:t>
            </a: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423" y="3523761"/>
            <a:ext cx="2409825" cy="6953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424" y="2673374"/>
            <a:ext cx="2409825" cy="7570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423" y="4311494"/>
            <a:ext cx="2425850" cy="6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05816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SAUSI: </a:t>
            </a:r>
            <a:r>
              <a:rPr lang="en-US" sz="4000" b="1" dirty="0" err="1" smtClean="0">
                <a:solidFill>
                  <a:schemeClr val="tx1"/>
                </a:solidFill>
              </a:rPr>
              <a:t>smartifying</a:t>
            </a:r>
            <a:r>
              <a:rPr lang="en-US" sz="4000" b="1" dirty="0" smtClean="0">
                <a:solidFill>
                  <a:schemeClr val="tx1"/>
                </a:solidFill>
              </a:rPr>
              <a:t> the city from below? (I)</a:t>
            </a:r>
            <a:endParaRPr lang="fi-FI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806096"/>
            <a:ext cx="4997110" cy="1300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 smtClean="0"/>
              <a:t>”CITIZENS AS SENSORS” </a:t>
            </a:r>
            <a:r>
              <a:rPr lang="fi-FI" sz="3600" b="1" dirty="0" smtClean="0"/>
              <a:t>			</a:t>
            </a:r>
            <a:endParaRPr lang="fi-FI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4128" y="4712533"/>
            <a:ext cx="3289079" cy="39430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fi-FI" sz="2800" b="1" dirty="0" smtClean="0">
                <a:solidFill>
                  <a:srgbClr val="FF0000"/>
                </a:solidFill>
              </a:rPr>
              <a:t>CIVIC ENGAGEMENT</a:t>
            </a:r>
            <a:endParaRPr lang="fi-FI" sz="28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84164" y="5163536"/>
            <a:ext cx="4531282" cy="3943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fi-FI" b="1" dirty="0" smtClean="0"/>
              <a:t>AS PARTICIPATION</a:t>
            </a:r>
            <a:endParaRPr lang="fi-FI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84164" y="3863459"/>
            <a:ext cx="4531282" cy="3943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fi-FI" b="1" dirty="0" smtClean="0"/>
              <a:t>AS CARE</a:t>
            </a:r>
            <a:endParaRPr lang="fi-FI" b="1" dirty="0"/>
          </a:p>
        </p:txBody>
      </p:sp>
      <p:sp>
        <p:nvSpPr>
          <p:cNvPr id="7" name="Freccia in giù 6"/>
          <p:cNvSpPr/>
          <p:nvPr/>
        </p:nvSpPr>
        <p:spPr>
          <a:xfrm>
            <a:off x="2668667" y="3641602"/>
            <a:ext cx="417173" cy="76775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in giù 7"/>
          <p:cNvSpPr/>
          <p:nvPr/>
        </p:nvSpPr>
        <p:spPr>
          <a:xfrm rot="14193246">
            <a:off x="5099086" y="3960291"/>
            <a:ext cx="417173" cy="76775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in giù 8"/>
          <p:cNvSpPr/>
          <p:nvPr/>
        </p:nvSpPr>
        <p:spPr>
          <a:xfrm rot="17490450">
            <a:off x="5100738" y="4860610"/>
            <a:ext cx="417173" cy="76775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05816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SAUSI: </a:t>
            </a:r>
            <a:r>
              <a:rPr lang="en-US" sz="4000" b="1" dirty="0" smtClean="0">
                <a:solidFill>
                  <a:schemeClr val="tx1"/>
                </a:solidFill>
              </a:rPr>
              <a:t>Impact</a:t>
            </a:r>
            <a:endParaRPr lang="fi-FI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405" y="2743199"/>
            <a:ext cx="4401887" cy="3053751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3100" b="1" dirty="0" smtClean="0"/>
              <a:t>Last week’s reports in Fixmystreet </a:t>
            </a:r>
            <a:r>
              <a:rPr lang="fi-FI" sz="2800" dirty="0" smtClean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 smtClean="0"/>
              <a:t>UK: 			3500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/>
              <a:t>France (2015)		</a:t>
            </a:r>
            <a:r>
              <a:rPr lang="fi-FI" sz="2800" dirty="0" smtClean="0"/>
              <a:t>      0</a:t>
            </a:r>
            <a:endParaRPr lang="fi-FI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/>
              <a:t>Ireland (2012)		</a:t>
            </a:r>
            <a:r>
              <a:rPr lang="fi-FI" sz="2800" dirty="0" smtClean="0"/>
              <a:t>  117</a:t>
            </a:r>
            <a:endParaRPr lang="fi-FI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/>
              <a:t>Norway (2011)		</a:t>
            </a:r>
            <a:r>
              <a:rPr lang="fi-FI" sz="2800" dirty="0" smtClean="0"/>
              <a:t>  143</a:t>
            </a:r>
            <a:endParaRPr lang="fi-FI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/>
              <a:t>Spain (2015)		</a:t>
            </a:r>
            <a:r>
              <a:rPr lang="fi-FI" sz="2800" dirty="0" smtClean="0"/>
              <a:t>    12</a:t>
            </a:r>
            <a:endParaRPr lang="fi-FI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/>
              <a:t>Sweden (2013)		</a:t>
            </a:r>
            <a:r>
              <a:rPr lang="fi-FI" sz="2800" dirty="0" smtClean="0"/>
              <a:t>    39</a:t>
            </a:r>
            <a:endParaRPr lang="fi-FI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/>
              <a:t>Switzerland (2013)	 </a:t>
            </a:r>
            <a:r>
              <a:rPr lang="fi-FI" sz="2800" dirty="0" smtClean="0"/>
              <a:t>   58</a:t>
            </a:r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97900" y="2743199"/>
            <a:ext cx="5287044" cy="30537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fi-FI" sz="2400" b="1" dirty="0" smtClean="0"/>
              <a:t>Italian Municipalities served by the two main italian SAUSI systems (on 7998)</a:t>
            </a:r>
            <a:r>
              <a:rPr lang="fi-FI" sz="2400" dirty="0" smtClean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w Cen MT" panose="020B0602020104020603" pitchFamily="34" charset="0"/>
              <a:buNone/>
            </a:pPr>
            <a:r>
              <a:rPr lang="fi-FI" sz="2800" dirty="0" smtClean="0"/>
              <a:t>Decoro Urbano: 		261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w Cen MT" panose="020B0602020104020603" pitchFamily="34" charset="0"/>
              <a:buNone/>
            </a:pPr>
            <a:r>
              <a:rPr lang="fi-FI" sz="2800" dirty="0" smtClean="0"/>
              <a:t>Comuni-Chiamo:		  79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fi-FI" b="1" dirty="0"/>
          </a:p>
        </p:txBody>
      </p:sp>
      <p:sp>
        <p:nvSpPr>
          <p:cNvPr id="12" name="Rettangolo 11"/>
          <p:cNvSpPr/>
          <p:nvPr/>
        </p:nvSpPr>
        <p:spPr>
          <a:xfrm>
            <a:off x="902405" y="1805432"/>
            <a:ext cx="8603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/>
              <a:t>In 2016: weak </a:t>
            </a:r>
            <a:r>
              <a:rPr lang="en-US" sz="2400" dirty="0" smtClean="0"/>
              <a:t>penetration </a:t>
            </a:r>
            <a:r>
              <a:rPr lang="en-US" sz="2400" dirty="0"/>
              <a:t>of SAUCI systems outside the UK.</a:t>
            </a:r>
          </a:p>
        </p:txBody>
      </p:sp>
    </p:spTree>
    <p:extLst>
      <p:ext uri="{BB962C8B-B14F-4D97-AF65-F5344CB8AC3E}">
        <p14:creationId xmlns:p14="http://schemas.microsoft.com/office/powerpoint/2010/main" val="41383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05816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SAUSI: </a:t>
            </a:r>
            <a:r>
              <a:rPr lang="en-US" sz="4000" b="1" dirty="0" err="1" smtClean="0">
                <a:solidFill>
                  <a:schemeClr val="tx1"/>
                </a:solidFill>
              </a:rPr>
              <a:t>smartifying</a:t>
            </a:r>
            <a:r>
              <a:rPr lang="en-US" sz="4000" b="1" dirty="0" smtClean="0">
                <a:solidFill>
                  <a:schemeClr val="tx1"/>
                </a:solidFill>
              </a:rPr>
              <a:t> the city from below? (II)</a:t>
            </a:r>
            <a:endParaRPr lang="fi-FI" sz="4000" dirty="0">
              <a:solidFill>
                <a:schemeClr val="tx1"/>
              </a:solidFill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024128" y="1716655"/>
            <a:ext cx="9720073" cy="4701397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Skepticism on the sort of “</a:t>
            </a:r>
            <a:r>
              <a:rPr lang="en-US" dirty="0"/>
              <a:t>c</a:t>
            </a:r>
            <a:r>
              <a:rPr lang="en-US" dirty="0" smtClean="0"/>
              <a:t>ivic </a:t>
            </a:r>
            <a:r>
              <a:rPr lang="en-US" dirty="0"/>
              <a:t>e</a:t>
            </a:r>
            <a:r>
              <a:rPr lang="en-US" dirty="0" smtClean="0"/>
              <a:t>ngagement” fostered by SAUSI systems.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10" y="2923906"/>
            <a:ext cx="5410909" cy="181199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927960" y="3096878"/>
            <a:ext cx="4531282" cy="279064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Font typeface="Tw Cen MT" panose="020B0602020104020603" pitchFamily="34" charset="0"/>
              <a:buAutoNum type="arabicParenR"/>
            </a:pPr>
            <a:r>
              <a:rPr lang="fi-FI" b="1" dirty="0" smtClean="0"/>
              <a:t>”Procedural” problems only</a:t>
            </a:r>
          </a:p>
          <a:p>
            <a:pPr marL="457200" indent="-457200">
              <a:buClr>
                <a:srgbClr val="FF0000"/>
              </a:buClr>
              <a:buFont typeface="Tw Cen MT" panose="020B0602020104020603" pitchFamily="34" charset="0"/>
              <a:buAutoNum type="arabicParenR"/>
            </a:pPr>
            <a:r>
              <a:rPr lang="fi-FI" b="1" dirty="0" smtClean="0"/>
              <a:t>Non negotiable roles assigned to citizens and municipalities</a:t>
            </a:r>
          </a:p>
          <a:p>
            <a:pPr marL="457200" indent="-457200">
              <a:buClr>
                <a:srgbClr val="FF0000"/>
              </a:buClr>
              <a:buFont typeface="Tw Cen MT" panose="020B0602020104020603" pitchFamily="34" charset="0"/>
              <a:buAutoNum type="arabicParenR"/>
            </a:pPr>
            <a:r>
              <a:rPr lang="fi-FI" b="1" dirty="0" smtClean="0"/>
              <a:t>Non-active role of citizens</a:t>
            </a:r>
          </a:p>
          <a:p>
            <a:pPr marL="457200" indent="-457200">
              <a:buClr>
                <a:srgbClr val="FF0000"/>
              </a:buClr>
              <a:buFont typeface="Tw Cen MT" panose="020B0602020104020603" pitchFamily="34" charset="0"/>
              <a:buAutoNum type="arabicParenR"/>
            </a:pPr>
            <a:endParaRPr lang="fi-FI" b="1" dirty="0" smtClean="0"/>
          </a:p>
          <a:p>
            <a:pPr marL="457200" indent="-457200">
              <a:buClr>
                <a:srgbClr val="FF0000"/>
              </a:buClr>
              <a:buFont typeface="Tw Cen MT" panose="020B0602020104020603" pitchFamily="34" charset="0"/>
              <a:buAutoNum type="arabicParenR"/>
            </a:pPr>
            <a:endParaRPr lang="fi-FI" b="1" dirty="0" smtClean="0"/>
          </a:p>
          <a:p>
            <a:pPr marL="457200" indent="-457200">
              <a:buFont typeface="Tw Cen MT" panose="020B0602020104020603" pitchFamily="34" charset="0"/>
              <a:buAutoNum type="arabicParenR"/>
            </a:pPr>
            <a:endParaRPr lang="fi-FI" b="1" dirty="0"/>
          </a:p>
        </p:txBody>
      </p:sp>
      <p:sp>
        <p:nvSpPr>
          <p:cNvPr id="13" name="Freccia in giù 12"/>
          <p:cNvSpPr/>
          <p:nvPr/>
        </p:nvSpPr>
        <p:spPr>
          <a:xfrm rot="16200000">
            <a:off x="5870147" y="2921590"/>
            <a:ext cx="417173" cy="76775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05816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SAUSI </a:t>
            </a:r>
            <a:r>
              <a:rPr lang="en-US" sz="4000" b="1" dirty="0">
                <a:solidFill>
                  <a:schemeClr val="tx1"/>
                </a:solidFill>
              </a:rPr>
              <a:t>as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Interfaces Between Citizens and municipalities</a:t>
            </a:r>
            <a:endParaRPr lang="fi-FI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8" y="1889185"/>
            <a:ext cx="9720073" cy="4023360"/>
          </a:xfrm>
        </p:spPr>
        <p:txBody>
          <a:bodyPr/>
          <a:lstStyle/>
          <a:p>
            <a:endParaRPr lang="en-US" i="1" dirty="0" smtClean="0"/>
          </a:p>
          <a:p>
            <a:r>
              <a:rPr lang="en-US" sz="3200" b="1" dirty="0" smtClean="0"/>
              <a:t>IMPLEMENTATION, DEPLOYMENT &amp; NETWORKING ISSUES</a:t>
            </a:r>
          </a:p>
          <a:p>
            <a:pPr marL="0" indent="0">
              <a:buNone/>
            </a:pPr>
            <a:r>
              <a:rPr lang="en-US" sz="3200" dirty="0" smtClean="0"/>
              <a:t>	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1) </a:t>
            </a:r>
            <a:r>
              <a:rPr lang="en-GB" sz="3200" dirty="0"/>
              <a:t>E</a:t>
            </a:r>
            <a:r>
              <a:rPr lang="en-GB" sz="3200" dirty="0" smtClean="0"/>
              <a:t>xtension </a:t>
            </a:r>
            <a:r>
              <a:rPr lang="en-GB" sz="3200" dirty="0"/>
              <a:t>of the </a:t>
            </a:r>
            <a:r>
              <a:rPr lang="en-GB" sz="3200" dirty="0" smtClean="0"/>
              <a:t>deployment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2) Networking Strategy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3) </a:t>
            </a:r>
            <a:r>
              <a:rPr lang="en-GB" sz="3200" dirty="0"/>
              <a:t>Users Base Segmentation and Expansion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1005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05816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SAUSI: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EXTENTION OF THE DEPLOYMENT</a:t>
            </a:r>
            <a:endParaRPr lang="fi-FI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7" y="2613804"/>
            <a:ext cx="9720073" cy="4023360"/>
          </a:xfrm>
        </p:spPr>
        <p:txBody>
          <a:bodyPr/>
          <a:lstStyle/>
          <a:p>
            <a:r>
              <a:rPr lang="en-US" i="1" dirty="0" err="1" smtClean="0"/>
              <a:t>FixMy</a:t>
            </a:r>
            <a:r>
              <a:rPr lang="en-US" i="1" dirty="0" err="1" smtClean="0"/>
              <a:t>S</a:t>
            </a:r>
            <a:r>
              <a:rPr lang="en-US" i="1" dirty="0" err="1" smtClean="0"/>
              <a:t>treet</a:t>
            </a:r>
            <a:r>
              <a:rPr lang="en-US" i="1" dirty="0" smtClean="0"/>
              <a:t>: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Forwarding</a:t>
            </a:r>
            <a:r>
              <a:rPr lang="en-US" dirty="0" smtClean="0"/>
              <a:t> reports to 98% of Municipalities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“Active” municipalities are provided with a Reports Management </a:t>
            </a:r>
            <a:r>
              <a:rPr lang="en-US" dirty="0"/>
              <a:t>S</a:t>
            </a:r>
            <a:r>
              <a:rPr lang="en-US" dirty="0" smtClean="0"/>
              <a:t>ystem</a:t>
            </a:r>
          </a:p>
          <a:p>
            <a:pPr marL="128016" lvl="1" indent="0">
              <a:buNone/>
            </a:pPr>
            <a:r>
              <a:rPr lang="en-US" i="1" dirty="0" smtClean="0"/>
              <a:t>  </a:t>
            </a:r>
          </a:p>
          <a:p>
            <a:pPr marL="128016" lvl="1" indent="0">
              <a:buNone/>
            </a:pPr>
            <a:endParaRPr lang="en-US" i="1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200" i="1" dirty="0" err="1"/>
              <a:t>Decoro</a:t>
            </a:r>
            <a:r>
              <a:rPr lang="en-US" sz="2200" i="1" dirty="0"/>
              <a:t> </a:t>
            </a:r>
            <a:r>
              <a:rPr lang="en-US" sz="2200" i="1" dirty="0" err="1"/>
              <a:t>Urbano</a:t>
            </a:r>
            <a:r>
              <a:rPr lang="en-US" sz="2200" i="1" dirty="0"/>
              <a:t> &amp; </a:t>
            </a:r>
            <a:r>
              <a:rPr lang="en-US" sz="2200" i="1" dirty="0" err="1" smtClean="0"/>
              <a:t>Comuni-Chiamo</a:t>
            </a:r>
            <a:r>
              <a:rPr lang="en-US" sz="2200" i="1" dirty="0" smtClean="0"/>
              <a:t>:</a:t>
            </a:r>
            <a:endParaRPr lang="en-US" sz="2200" i="1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Accept reports only in “active” municipalities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72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05816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SAUSI: </a:t>
            </a:r>
            <a:r>
              <a:rPr lang="en-GB" sz="4000" b="1" dirty="0"/>
              <a:t>networking strategy </a:t>
            </a:r>
            <a:endParaRPr lang="fi-FI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1265" y="2854598"/>
            <a:ext cx="3349466" cy="1380226"/>
          </a:xfrm>
        </p:spPr>
        <p:txBody>
          <a:bodyPr>
            <a:normAutofit lnSpcReduction="10000"/>
          </a:bodyPr>
          <a:lstStyle/>
          <a:p>
            <a:r>
              <a:rPr lang="en-US" sz="3800" b="1" dirty="0" smtClean="0"/>
              <a:t>CITIZENS ONLY	</a:t>
            </a:r>
            <a:r>
              <a:rPr lang="en-US" b="1" dirty="0" smtClean="0"/>
              <a:t>				</a:t>
            </a:r>
            <a:endParaRPr lang="en-US" b="1" dirty="0" smtClean="0"/>
          </a:p>
        </p:txBody>
      </p:sp>
      <p:sp>
        <p:nvSpPr>
          <p:cNvPr id="4" name="Freccia bidirezionale orizzontale 3"/>
          <p:cNvSpPr/>
          <p:nvPr/>
        </p:nvSpPr>
        <p:spPr>
          <a:xfrm>
            <a:off x="3883876" y="2930415"/>
            <a:ext cx="3856008" cy="508958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923030" y="2854598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“ALL” </a:t>
            </a:r>
            <a:r>
              <a:rPr lang="en-US" sz="3200" b="1" dirty="0"/>
              <a:t>STAKEHOLDERS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66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305816"/>
            <a:ext cx="10388619" cy="14996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SAUSI: </a:t>
            </a:r>
            <a:r>
              <a:rPr lang="en-GB" sz="4000" b="1" dirty="0" smtClean="0"/>
              <a:t>USER BASE SEGMENTATION AND EXPANTION</a:t>
            </a:r>
            <a:endParaRPr lang="fi-FI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3355" y="2854598"/>
            <a:ext cx="2650728" cy="1380226"/>
          </a:xfrm>
        </p:spPr>
        <p:txBody>
          <a:bodyPr>
            <a:normAutofit fontScale="92500" lnSpcReduction="20000"/>
          </a:bodyPr>
          <a:lstStyle/>
          <a:p>
            <a:r>
              <a:rPr lang="en-US" sz="3800" b="1" dirty="0" smtClean="0"/>
              <a:t>ABSTRACT “CITIZENS” </a:t>
            </a:r>
            <a:r>
              <a:rPr lang="en-US" b="1" dirty="0" smtClean="0"/>
              <a:t>				</a:t>
            </a:r>
            <a:endParaRPr lang="en-US" b="1" dirty="0" smtClean="0"/>
          </a:p>
        </p:txBody>
      </p:sp>
      <p:sp>
        <p:nvSpPr>
          <p:cNvPr id="4" name="Freccia bidirezionale orizzontale 3"/>
          <p:cNvSpPr/>
          <p:nvPr/>
        </p:nvSpPr>
        <p:spPr>
          <a:xfrm>
            <a:off x="3883876" y="2930415"/>
            <a:ext cx="3856008" cy="508958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923030" y="2854598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SPECIFIC “USERS”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0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227</Words>
  <Application>Microsoft Office PowerPoint</Application>
  <PresentationFormat>Widescreen</PresentationFormat>
  <Paragraphs>71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Integrale</vt:lpstr>
      <vt:lpstr>  SAUSI (Spatial Annotation for Urban Space Improvement)  Implementation, Deployment &amp; Networking Strategies  </vt:lpstr>
      <vt:lpstr>SAUSI (Spatial Annotation for Urban Space Improvement)</vt:lpstr>
      <vt:lpstr>SAUSI: smartifying the city from below? (I)</vt:lpstr>
      <vt:lpstr>SAUSI: Impact</vt:lpstr>
      <vt:lpstr>SAUSI: smartifying the city from below? (II)</vt:lpstr>
      <vt:lpstr>SAUSI as Interfaces Between Citizens and municipalities</vt:lpstr>
      <vt:lpstr>SAUSI: EXTENTION OF THE DEPLOYMENT</vt:lpstr>
      <vt:lpstr>SAUSI: networking strategy </vt:lpstr>
      <vt:lpstr>SAUSI: USER BASE SEGMENTATION AND EXPANTION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Flowerbeds and Facebook: How STS can help Media Scholars to Approach Sociospatial Conflicts.</dc:title>
  <dc:creator>Simone Tosoni</dc:creator>
  <cp:lastModifiedBy>Simone Tosoni</cp:lastModifiedBy>
  <cp:revision>147</cp:revision>
  <cp:lastPrinted>2016-06-10T14:05:24Z</cp:lastPrinted>
  <dcterms:created xsi:type="dcterms:W3CDTF">2014-06-08T18:53:23Z</dcterms:created>
  <dcterms:modified xsi:type="dcterms:W3CDTF">2016-11-21T11:43:26Z</dcterms:modified>
</cp:coreProperties>
</file>