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68" r:id="rId15"/>
    <p:sldId id="269" r:id="rId16"/>
    <p:sldId id="270" r:id="rId17"/>
    <p:sldId id="273" r:id="rId18"/>
    <p:sldId id="272" r:id="rId19"/>
    <p:sldId id="27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p15:clr>
            <a:srgbClr val="A4A3A4"/>
          </p15:clr>
        </p15:guide>
        <p15:guide id="2" pos="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5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5778" autoAdjust="0"/>
  </p:normalViewPr>
  <p:slideViewPr>
    <p:cSldViewPr>
      <p:cViewPr>
        <p:scale>
          <a:sx n="99" d="100"/>
          <a:sy n="99" d="100"/>
        </p:scale>
        <p:origin x="888" y="42"/>
      </p:cViewPr>
      <p:guideLst>
        <p:guide orient="horz" pos="119"/>
        <p:guide pos="7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Internet</a:t>
            </a:r>
            <a:r>
              <a:rPr lang="en-US" sz="1600" b="1" baseline="0" dirty="0"/>
              <a:t> Users in China</a:t>
            </a:r>
          </a:p>
          <a:p>
            <a:pPr>
              <a:defRPr sz="1600" b="1"/>
            </a:pPr>
            <a:r>
              <a:rPr lang="zh-CN" altLang="en-US" sz="1200" b="1" baseline="0" dirty="0"/>
              <a:t>（</a:t>
            </a:r>
            <a:r>
              <a:rPr lang="en-US" altLang="zh-CN" sz="1200" b="1" baseline="0" dirty="0"/>
              <a:t>source: China Internet Network Information Center)</a:t>
            </a:r>
            <a:endParaRPr lang="en-US" sz="1200" b="1" dirty="0"/>
          </a:p>
        </c:rich>
      </c:tx>
      <c:layout>
        <c:manualLayout>
          <c:xMode val="edge"/>
          <c:yMode val="edge"/>
          <c:x val="0.14619146006622635"/>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Sheet1!$B$22</c:f>
              <c:strCache>
                <c:ptCount val="1"/>
                <c:pt idx="0">
                  <c:v>Number (unit: million)</c:v>
                </c:pt>
              </c:strCache>
            </c:strRef>
          </c:tx>
          <c:spPr>
            <a:solidFill>
              <a:schemeClr val="accent1"/>
            </a:solidFill>
            <a:ln>
              <a:noFill/>
            </a:ln>
            <a:effectLst/>
          </c:spPr>
          <c:invertIfNegative val="0"/>
          <c:cat>
            <c:numRef>
              <c:f>Sheet1!$A$23:$A$33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Sheet1!$B$23:$B$33</c:f>
              <c:numCache>
                <c:formatCode>General</c:formatCode>
                <c:ptCount val="11"/>
                <c:pt idx="0">
                  <c:v>111</c:v>
                </c:pt>
                <c:pt idx="1">
                  <c:v>137</c:v>
                </c:pt>
                <c:pt idx="2">
                  <c:v>210</c:v>
                </c:pt>
                <c:pt idx="3">
                  <c:v>298</c:v>
                </c:pt>
                <c:pt idx="4">
                  <c:v>384</c:v>
                </c:pt>
                <c:pt idx="5">
                  <c:v>457.3</c:v>
                </c:pt>
                <c:pt idx="6">
                  <c:v>513.1</c:v>
                </c:pt>
                <c:pt idx="7">
                  <c:v>564</c:v>
                </c:pt>
                <c:pt idx="8">
                  <c:v>617.58000000000004</c:v>
                </c:pt>
                <c:pt idx="9">
                  <c:v>648.75</c:v>
                </c:pt>
                <c:pt idx="10">
                  <c:v>688.26</c:v>
                </c:pt>
              </c:numCache>
            </c:numRef>
          </c:val>
          <c:extLst>
            <c:ext xmlns:c16="http://schemas.microsoft.com/office/drawing/2014/chart" uri="{C3380CC4-5D6E-409C-BE32-E72D297353CC}">
              <c16:uniqueId val="{00000000-06E8-4EA5-B3DA-A3ABB91A2A29}"/>
            </c:ext>
          </c:extLst>
        </c:ser>
        <c:dLbls>
          <c:showLegendKey val="0"/>
          <c:showVal val="0"/>
          <c:showCatName val="0"/>
          <c:showSerName val="0"/>
          <c:showPercent val="0"/>
          <c:showBubbleSize val="0"/>
        </c:dLbls>
        <c:gapWidth val="219"/>
        <c:overlap val="-27"/>
        <c:axId val="401659696"/>
        <c:axId val="401659040"/>
      </c:barChart>
      <c:lineChart>
        <c:grouping val="standard"/>
        <c:varyColors val="0"/>
        <c:ser>
          <c:idx val="1"/>
          <c:order val="1"/>
          <c:tx>
            <c:strRef>
              <c:f>Sheet1!$C$22</c:f>
              <c:strCache>
                <c:ptCount val="1"/>
                <c:pt idx="0">
                  <c:v>Percentage</c:v>
                </c:pt>
              </c:strCache>
            </c:strRef>
          </c:tx>
          <c:spPr>
            <a:ln w="28575" cap="rnd">
              <a:solidFill>
                <a:schemeClr val="accent2"/>
              </a:solidFill>
              <a:round/>
            </a:ln>
            <a:effectLst/>
          </c:spPr>
          <c:marker>
            <c:symbol val="none"/>
          </c:marker>
          <c:cat>
            <c:numRef>
              <c:f>Sheet1!$A$23:$A$33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Sheet1!$C$23:$C$33</c:f>
              <c:numCache>
                <c:formatCode>0.00%</c:formatCode>
                <c:ptCount val="11"/>
                <c:pt idx="0">
                  <c:v>8.5000000000000006E-2</c:v>
                </c:pt>
                <c:pt idx="1">
                  <c:v>0.105</c:v>
                </c:pt>
                <c:pt idx="2" formatCode="0%">
                  <c:v>0.16</c:v>
                </c:pt>
                <c:pt idx="3">
                  <c:v>0.22600000000000001</c:v>
                </c:pt>
                <c:pt idx="4">
                  <c:v>0.28899999999999998</c:v>
                </c:pt>
                <c:pt idx="5">
                  <c:v>0.34300000000000003</c:v>
                </c:pt>
                <c:pt idx="6">
                  <c:v>0.38300000000000001</c:v>
                </c:pt>
                <c:pt idx="7">
                  <c:v>0.42099999999999999</c:v>
                </c:pt>
                <c:pt idx="8">
                  <c:v>0.45800000000000002</c:v>
                </c:pt>
                <c:pt idx="9">
                  <c:v>0.47899999999999998</c:v>
                </c:pt>
                <c:pt idx="10">
                  <c:v>0.503</c:v>
                </c:pt>
              </c:numCache>
            </c:numRef>
          </c:val>
          <c:smooth val="0"/>
          <c:extLst>
            <c:ext xmlns:c16="http://schemas.microsoft.com/office/drawing/2014/chart" uri="{C3380CC4-5D6E-409C-BE32-E72D297353CC}">
              <c16:uniqueId val="{00000001-06E8-4EA5-B3DA-A3ABB91A2A29}"/>
            </c:ext>
          </c:extLst>
        </c:ser>
        <c:dLbls>
          <c:showLegendKey val="0"/>
          <c:showVal val="0"/>
          <c:showCatName val="0"/>
          <c:showSerName val="0"/>
          <c:showPercent val="0"/>
          <c:showBubbleSize val="0"/>
        </c:dLbls>
        <c:marker val="1"/>
        <c:smooth val="0"/>
        <c:axId val="401658384"/>
        <c:axId val="401658056"/>
      </c:lineChart>
      <c:catAx>
        <c:axId val="40165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659040"/>
        <c:crosses val="autoZero"/>
        <c:auto val="1"/>
        <c:lblAlgn val="ctr"/>
        <c:lblOffset val="100"/>
        <c:noMultiLvlLbl val="0"/>
      </c:catAx>
      <c:valAx>
        <c:axId val="401659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659696"/>
        <c:crosses val="autoZero"/>
        <c:crossBetween val="between"/>
      </c:valAx>
      <c:valAx>
        <c:axId val="40165805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658384"/>
        <c:crosses val="max"/>
        <c:crossBetween val="between"/>
      </c:valAx>
      <c:catAx>
        <c:axId val="401658384"/>
        <c:scaling>
          <c:orientation val="minMax"/>
        </c:scaling>
        <c:delete val="1"/>
        <c:axPos val="b"/>
        <c:numFmt formatCode="General" sourceLinked="1"/>
        <c:majorTickMark val="none"/>
        <c:minorTickMark val="none"/>
        <c:tickLblPos val="nextTo"/>
        <c:crossAx val="401658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600" b="1" i="0" u="none" strike="noStrike" baseline="0">
                <a:effectLst/>
              </a:rPr>
              <a:t>Number of </a:t>
            </a:r>
            <a:r>
              <a:rPr lang="en-US" sz="1600" b="1" i="0" u="none" strike="noStrike" baseline="0">
                <a:effectLst/>
              </a:rPr>
              <a:t>abrupt environmental incidents </a:t>
            </a:r>
            <a:r>
              <a:rPr lang="en-US" altLang="zh-CN" sz="1600" b="1" i="0" u="none" strike="noStrike" baseline="0">
                <a:effectLst/>
              </a:rPr>
              <a:t>in China</a:t>
            </a:r>
          </a:p>
          <a:p>
            <a:pPr>
              <a:defRPr/>
            </a:pPr>
            <a:r>
              <a:rPr lang="en-US" sz="1400" b="0" i="0" u="none" strike="noStrike" baseline="0">
                <a:effectLst/>
              </a:rPr>
              <a:t>(source: PRC's Ministry of Enviornmental Protection)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Sheet1!$A$1:$A$10</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Sheet1!$B$1:$B$10</c:f>
              <c:numCache>
                <c:formatCode>General</c:formatCode>
                <c:ptCount val="10"/>
                <c:pt idx="0">
                  <c:v>76</c:v>
                </c:pt>
                <c:pt idx="1">
                  <c:v>161</c:v>
                </c:pt>
                <c:pt idx="2">
                  <c:v>110</c:v>
                </c:pt>
                <c:pt idx="3">
                  <c:v>135</c:v>
                </c:pt>
                <c:pt idx="4">
                  <c:v>171</c:v>
                </c:pt>
                <c:pt idx="5">
                  <c:v>156</c:v>
                </c:pt>
                <c:pt idx="6">
                  <c:v>106</c:v>
                </c:pt>
                <c:pt idx="7">
                  <c:v>542</c:v>
                </c:pt>
                <c:pt idx="8">
                  <c:v>712</c:v>
                </c:pt>
                <c:pt idx="9">
                  <c:v>471</c:v>
                </c:pt>
              </c:numCache>
            </c:numRef>
          </c:val>
          <c:smooth val="0"/>
          <c:extLst>
            <c:ext xmlns:c16="http://schemas.microsoft.com/office/drawing/2014/chart" uri="{C3380CC4-5D6E-409C-BE32-E72D297353CC}">
              <c16:uniqueId val="{00000000-2552-49B9-9CF9-DC9CE6C18025}"/>
            </c:ext>
          </c:extLst>
        </c:ser>
        <c:dLbls>
          <c:showLegendKey val="0"/>
          <c:showVal val="0"/>
          <c:showCatName val="0"/>
          <c:showSerName val="0"/>
          <c:showPercent val="0"/>
          <c:showBubbleSize val="0"/>
        </c:dLbls>
        <c:smooth val="0"/>
        <c:axId val="398739104"/>
        <c:axId val="398733856"/>
      </c:lineChart>
      <c:catAx>
        <c:axId val="3987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733856"/>
        <c:crosses val="autoZero"/>
        <c:auto val="1"/>
        <c:lblAlgn val="ctr"/>
        <c:lblOffset val="100"/>
        <c:noMultiLvlLbl val="0"/>
      </c:catAx>
      <c:valAx>
        <c:axId val="39873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73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378B9-52D9-4F6E-A670-A839F6659D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C429DA2-F185-42BB-9FA8-AC6B0D1EB865}">
      <dgm:prSet phldrT="[Text]" custT="1"/>
      <dgm:spPr/>
      <dgm:t>
        <a:bodyPr/>
        <a:lstStyle/>
        <a:p>
          <a:r>
            <a:rPr lang="en-US" sz="1400" dirty="0"/>
            <a:t>Sept-Oct 2011</a:t>
          </a:r>
        </a:p>
      </dgm:t>
    </dgm:pt>
    <dgm:pt modelId="{DEC3D5A8-95BC-45F8-BAC0-51A053373242}" type="parTrans" cxnId="{EB845B3F-1DE6-4CC4-9044-ED34FC780F2A}">
      <dgm:prSet/>
      <dgm:spPr/>
      <dgm:t>
        <a:bodyPr/>
        <a:lstStyle/>
        <a:p>
          <a:endParaRPr lang="en-US"/>
        </a:p>
      </dgm:t>
    </dgm:pt>
    <dgm:pt modelId="{2050C4E9-13A1-41BA-BECB-8D4D8ED51EF3}" type="sibTrans" cxnId="{EB845B3F-1DE6-4CC4-9044-ED34FC780F2A}">
      <dgm:prSet/>
      <dgm:spPr/>
      <dgm:t>
        <a:bodyPr/>
        <a:lstStyle/>
        <a:p>
          <a:endParaRPr lang="en-US"/>
        </a:p>
      </dgm:t>
    </dgm:pt>
    <dgm:pt modelId="{D3D72A97-E2F1-4400-95D9-16F1958BAB55}">
      <dgm:prSet phldrT="[Text]" custT="1"/>
      <dgm:spPr/>
      <dgm:t>
        <a:bodyPr/>
        <a:lstStyle/>
        <a:p>
          <a:pPr>
            <a:buNone/>
          </a:pPr>
          <a:r>
            <a:rPr lang="en-US" altLang="zh-CN" sz="1600" dirty="0"/>
            <a:t>Thick smog was appeared in many Chinese cities, but official data showed the air quality as “qualified” or only “mild polluted”.</a:t>
          </a:r>
          <a:endParaRPr lang="en-US" sz="1600" dirty="0"/>
        </a:p>
      </dgm:t>
    </dgm:pt>
    <dgm:pt modelId="{7C38FBA1-C429-4BEC-8F00-6444BA44BF83}" type="parTrans" cxnId="{C48D6DF6-E83E-42C1-8032-4CBBD0530946}">
      <dgm:prSet/>
      <dgm:spPr/>
      <dgm:t>
        <a:bodyPr/>
        <a:lstStyle/>
        <a:p>
          <a:endParaRPr lang="en-US"/>
        </a:p>
      </dgm:t>
    </dgm:pt>
    <dgm:pt modelId="{F83F764E-51BA-46FB-A4EF-4A12EC2C2B16}" type="sibTrans" cxnId="{C48D6DF6-E83E-42C1-8032-4CBBD0530946}">
      <dgm:prSet/>
      <dgm:spPr/>
      <dgm:t>
        <a:bodyPr/>
        <a:lstStyle/>
        <a:p>
          <a:endParaRPr lang="en-US"/>
        </a:p>
      </dgm:t>
    </dgm:pt>
    <dgm:pt modelId="{4B45AF09-28D5-463C-B9FB-049CAF627901}">
      <dgm:prSet phldrT="[Text]"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en-US" altLang="zh-CN" sz="1400" dirty="0"/>
            <a:t>Many people started to discuss online about air pollution, Weibo soon became a public sphere for relevant discussions.</a:t>
          </a:r>
          <a:endParaRPr lang="en-US" sz="1400" dirty="0"/>
        </a:p>
      </dgm:t>
    </dgm:pt>
    <dgm:pt modelId="{D820AB03-2865-442E-9A26-6D5535F3260A}" type="parTrans" cxnId="{41B4FD82-0956-4345-9130-AC4FC5386FE2}">
      <dgm:prSet/>
      <dgm:spPr/>
      <dgm:t>
        <a:bodyPr/>
        <a:lstStyle/>
        <a:p>
          <a:endParaRPr lang="en-US"/>
        </a:p>
      </dgm:t>
    </dgm:pt>
    <dgm:pt modelId="{3AACBD5E-07C8-4B18-9F94-E7A3CE7B2B69}" type="sibTrans" cxnId="{41B4FD82-0956-4345-9130-AC4FC5386FE2}">
      <dgm:prSet/>
      <dgm:spPr/>
      <dgm:t>
        <a:bodyPr/>
        <a:lstStyle/>
        <a:p>
          <a:endParaRPr lang="en-US"/>
        </a:p>
      </dgm:t>
    </dgm:pt>
    <dgm:pt modelId="{C7ABCE30-A4A7-4888-A65E-E01F29DD6BEE}">
      <dgm:prSet phldrT="[Text]" custT="1"/>
      <dgm:spPr/>
      <dgm:t>
        <a:bodyPr/>
        <a:lstStyle/>
        <a:p>
          <a:r>
            <a:rPr lang="en-US" sz="1400" dirty="0"/>
            <a:t>Late Oct.</a:t>
          </a:r>
        </a:p>
      </dgm:t>
    </dgm:pt>
    <dgm:pt modelId="{29CCBD51-67AB-4C21-89DD-9234415903CB}" type="parTrans" cxnId="{4CA6346E-6D72-4A9A-AC0D-F88D78C1FC43}">
      <dgm:prSet/>
      <dgm:spPr/>
      <dgm:t>
        <a:bodyPr/>
        <a:lstStyle/>
        <a:p>
          <a:endParaRPr lang="en-US"/>
        </a:p>
      </dgm:t>
    </dgm:pt>
    <dgm:pt modelId="{B7E331F6-139B-4D0B-89BA-3D51E3F7CF76}" type="sibTrans" cxnId="{4CA6346E-6D72-4A9A-AC0D-F88D78C1FC43}">
      <dgm:prSet/>
      <dgm:spPr/>
      <dgm:t>
        <a:bodyPr/>
        <a:lstStyle/>
        <a:p>
          <a:endParaRPr lang="en-US"/>
        </a:p>
      </dgm:t>
    </dgm:pt>
    <dgm:pt modelId="{7C78D786-655E-48C8-8FD9-CD3C7A8C7923}">
      <dgm:prSet phldrT="[Text]" custT="1"/>
      <dgm:spPr/>
      <dgm:t>
        <a:bodyPr/>
        <a:lstStyle/>
        <a:p>
          <a:r>
            <a:rPr lang="en-US" altLang="zh-CN" sz="1400" dirty="0"/>
            <a:t>The term “PM 2.5” became highly popular on the online public - thousands of microblogs were calling for strengthened air quality standards in China to monitor PM2.5.</a:t>
          </a:r>
          <a:endParaRPr lang="en-US" sz="1400" dirty="0"/>
        </a:p>
      </dgm:t>
    </dgm:pt>
    <dgm:pt modelId="{44BFB0C7-62EC-46B9-8CA5-9C9CA909729B}" type="parTrans" cxnId="{5A3343C5-ABDE-411E-AE42-594FE3C347BD}">
      <dgm:prSet/>
      <dgm:spPr/>
      <dgm:t>
        <a:bodyPr/>
        <a:lstStyle/>
        <a:p>
          <a:endParaRPr lang="en-US"/>
        </a:p>
      </dgm:t>
    </dgm:pt>
    <dgm:pt modelId="{0DCCD887-4860-4DE4-B000-B12485D8B9CE}" type="sibTrans" cxnId="{5A3343C5-ABDE-411E-AE42-594FE3C347BD}">
      <dgm:prSet/>
      <dgm:spPr/>
      <dgm:t>
        <a:bodyPr/>
        <a:lstStyle/>
        <a:p>
          <a:endParaRPr lang="en-US"/>
        </a:p>
      </dgm:t>
    </dgm:pt>
    <dgm:pt modelId="{4DFD5F28-0D57-473D-BABF-F5A30351551A}">
      <dgm:prSet phldrT="[Text]" custT="1"/>
      <dgm:spPr/>
      <dgm:t>
        <a:bodyPr/>
        <a:lstStyle/>
        <a:p>
          <a:r>
            <a:rPr lang="en-US" sz="1400" dirty="0"/>
            <a:t>Dec.</a:t>
          </a:r>
        </a:p>
      </dgm:t>
    </dgm:pt>
    <dgm:pt modelId="{5CD872C2-9D9E-4532-93D2-1E9A8A7463BC}" type="parTrans" cxnId="{53A8A06B-3A31-405A-926E-307F4CBB9D97}">
      <dgm:prSet/>
      <dgm:spPr/>
      <dgm:t>
        <a:bodyPr/>
        <a:lstStyle/>
        <a:p>
          <a:endParaRPr lang="en-US"/>
        </a:p>
      </dgm:t>
    </dgm:pt>
    <dgm:pt modelId="{D55887EE-39C4-4E9A-8849-651888005F93}" type="sibTrans" cxnId="{53A8A06B-3A31-405A-926E-307F4CBB9D97}">
      <dgm:prSet/>
      <dgm:spPr/>
      <dgm:t>
        <a:bodyPr/>
        <a:lstStyle/>
        <a:p>
          <a:endParaRPr lang="en-US"/>
        </a:p>
      </dgm:t>
    </dgm:pt>
    <dgm:pt modelId="{1B2901D4-31FB-41FC-9626-DD69825C172A}">
      <dgm:prSet phldrT="[Text]" custT="1"/>
      <dgm:spPr/>
      <dgm:t>
        <a:bodyPr/>
        <a:lstStyle/>
        <a:p>
          <a:r>
            <a:rPr lang="en-US" sz="1400" dirty="0"/>
            <a:t>Nov 16</a:t>
          </a:r>
        </a:p>
      </dgm:t>
    </dgm:pt>
    <dgm:pt modelId="{6D8EB34D-A929-498B-B692-2EA1FC54DB65}" type="parTrans" cxnId="{B5F0BC00-5EA0-4D76-9F74-63BFD0AC22DB}">
      <dgm:prSet/>
      <dgm:spPr/>
      <dgm:t>
        <a:bodyPr/>
        <a:lstStyle/>
        <a:p>
          <a:endParaRPr lang="en-US"/>
        </a:p>
      </dgm:t>
    </dgm:pt>
    <dgm:pt modelId="{0F1657A4-690C-4B74-987A-1E887E346472}" type="sibTrans" cxnId="{B5F0BC00-5EA0-4D76-9F74-63BFD0AC22DB}">
      <dgm:prSet/>
      <dgm:spPr/>
      <dgm:t>
        <a:bodyPr/>
        <a:lstStyle/>
        <a:p>
          <a:endParaRPr lang="en-US"/>
        </a:p>
      </dgm:t>
    </dgm:pt>
    <dgm:pt modelId="{0FD59E71-5588-48A5-A999-C497ECA1BFB2}">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altLang="zh-CN" sz="1400" dirty="0"/>
            <a:t>Discrepancies between the Chinese government’s Air Pollution Index and an Air Quality Index published by the US Embassy in Beijing triggered intense online debates</a:t>
          </a:r>
          <a:endParaRPr lang="en-US" sz="1400" dirty="0"/>
        </a:p>
      </dgm:t>
    </dgm:pt>
    <dgm:pt modelId="{55E19281-BA7A-4814-B80B-319F5691AC33}" type="parTrans" cxnId="{D8F4D381-E6EB-4D75-AA68-E56B54AA8C2E}">
      <dgm:prSet/>
      <dgm:spPr/>
      <dgm:t>
        <a:bodyPr/>
        <a:lstStyle/>
        <a:p>
          <a:endParaRPr lang="en-US"/>
        </a:p>
      </dgm:t>
    </dgm:pt>
    <dgm:pt modelId="{6158636C-C9E2-474E-A018-D3F2B4F13C36}" type="sibTrans" cxnId="{D8F4D381-E6EB-4D75-AA68-E56B54AA8C2E}">
      <dgm:prSet/>
      <dgm:spPr/>
      <dgm:t>
        <a:bodyPr/>
        <a:lstStyle/>
        <a:p>
          <a:endParaRPr lang="en-US"/>
        </a:p>
      </dgm:t>
    </dgm:pt>
    <dgm:pt modelId="{407F182F-D6CB-40E2-B64A-0A23835AEE71}">
      <dgm:prSet custT="1"/>
      <dgm:spPr/>
      <dgm:t>
        <a:bodyPr/>
        <a:lstStyle/>
        <a:p>
          <a:r>
            <a:rPr lang="en-US" altLang="zh-CN" sz="1400" dirty="0"/>
            <a:t>A mass online protest has occurred across the country on Weibo</a:t>
          </a:r>
        </a:p>
      </dgm:t>
    </dgm:pt>
    <dgm:pt modelId="{788A1AC7-406B-47A0-879B-AC4DA36DEC7D}" type="parTrans" cxnId="{9F2AB715-C509-478A-86FE-D804BFC6B9F2}">
      <dgm:prSet/>
      <dgm:spPr/>
      <dgm:t>
        <a:bodyPr/>
        <a:lstStyle/>
        <a:p>
          <a:endParaRPr lang="en-US"/>
        </a:p>
      </dgm:t>
    </dgm:pt>
    <dgm:pt modelId="{CF4908CF-CFE3-4008-83DF-E4B811F6DF5C}" type="sibTrans" cxnId="{9F2AB715-C509-478A-86FE-D804BFC6B9F2}">
      <dgm:prSet/>
      <dgm:spPr/>
      <dgm:t>
        <a:bodyPr/>
        <a:lstStyle/>
        <a:p>
          <a:endParaRPr lang="en-US"/>
        </a:p>
      </dgm:t>
    </dgm:pt>
    <dgm:pt modelId="{6E0D62E5-9860-4864-B3BE-0B80F714DEAC}">
      <dgm:prSet custT="1"/>
      <dgm:spPr/>
      <dgm:t>
        <a:bodyPr/>
        <a:lstStyle/>
        <a:p>
          <a:pPr>
            <a:buNone/>
          </a:pPr>
          <a:r>
            <a:rPr lang="en-US" altLang="zh-CN" sz="1500" dirty="0"/>
            <a:t>MEP elaborated a draft of the new </a:t>
          </a:r>
          <a:r>
            <a:rPr lang="en-US" altLang="zh-CN" sz="1500" i="1" dirty="0"/>
            <a:t>National</a:t>
          </a:r>
          <a:r>
            <a:rPr lang="en-US" altLang="zh-CN" sz="1500" dirty="0"/>
            <a:t> </a:t>
          </a:r>
          <a:r>
            <a:rPr lang="en-US" altLang="zh-CN" sz="1500" i="1" dirty="0"/>
            <a:t>Ambient Air Quality Standards</a:t>
          </a:r>
          <a:r>
            <a:rPr lang="en-US" altLang="zh-CN" sz="1500" dirty="0"/>
            <a:t> which include the monitoring of PM2.5, but only requires compulsory implementation in 2016</a:t>
          </a:r>
          <a:endParaRPr lang="en-US" sz="1500" dirty="0"/>
        </a:p>
      </dgm:t>
    </dgm:pt>
    <dgm:pt modelId="{72BA6468-7DAD-4C52-A13E-B0F97DB803A7}" type="parTrans" cxnId="{BB1DAF78-963D-4FA1-8DD2-2B5E9814BC32}">
      <dgm:prSet/>
      <dgm:spPr/>
      <dgm:t>
        <a:bodyPr/>
        <a:lstStyle/>
        <a:p>
          <a:endParaRPr lang="en-US"/>
        </a:p>
      </dgm:t>
    </dgm:pt>
    <dgm:pt modelId="{B407E223-1120-48AA-B3FA-97CCCE5BC257}" type="sibTrans" cxnId="{BB1DAF78-963D-4FA1-8DD2-2B5E9814BC32}">
      <dgm:prSet/>
      <dgm:spPr/>
      <dgm:t>
        <a:bodyPr/>
        <a:lstStyle/>
        <a:p>
          <a:endParaRPr lang="en-US"/>
        </a:p>
      </dgm:t>
    </dgm:pt>
    <dgm:pt modelId="{946E00E3-FEC6-422D-AAA8-8D633B742A2A}">
      <dgm:prSet phldrT="[Text]" custT="1"/>
      <dgm:spPr/>
      <dgm:t>
        <a:bodyPr/>
        <a:lstStyle/>
        <a:p>
          <a:r>
            <a:rPr lang="en-US" sz="1400" dirty="0"/>
            <a:t>Dec. 26</a:t>
          </a:r>
        </a:p>
      </dgm:t>
    </dgm:pt>
    <dgm:pt modelId="{4D412A20-A221-4737-92E5-DA719DA3ACCD}" type="parTrans" cxnId="{745B3195-E892-40C6-9374-99F91673C478}">
      <dgm:prSet/>
      <dgm:spPr/>
      <dgm:t>
        <a:bodyPr/>
        <a:lstStyle/>
        <a:p>
          <a:endParaRPr lang="en-US"/>
        </a:p>
      </dgm:t>
    </dgm:pt>
    <dgm:pt modelId="{433986D8-3AB3-417E-B54A-55836B66A3F8}" type="sibTrans" cxnId="{745B3195-E892-40C6-9374-99F91673C478}">
      <dgm:prSet/>
      <dgm:spPr/>
      <dgm:t>
        <a:bodyPr/>
        <a:lstStyle/>
        <a:p>
          <a:endParaRPr lang="en-US"/>
        </a:p>
      </dgm:t>
    </dgm:pt>
    <dgm:pt modelId="{1928FA09-27D4-4AF4-91D5-33EC5FFE3191}">
      <dgm:prSet custT="1"/>
      <dgm:spPr>
        <a:blipFill rotWithShape="0">
          <a:blip xmlns:r="http://schemas.openxmlformats.org/officeDocument/2006/relationships" r:embed="rId1"/>
          <a:stretch>
            <a:fillRect/>
          </a:stretch>
        </a:blipFill>
        <a:ln>
          <a:noFill/>
        </a:ln>
      </dgm:spPr>
      <dgm:t>
        <a:bodyPr/>
        <a:lstStyle/>
        <a:p>
          <a:pPr algn="l">
            <a:buNone/>
          </a:pPr>
          <a:r>
            <a:rPr lang="en-US" altLang="zh-CN" sz="1400" dirty="0">
              <a:ln>
                <a:noFill/>
              </a:ln>
            </a:rPr>
            <a:t>Many provincial and municipal governments expressed their willingness of implementing immediately the new standards, but campaign participants were unsatisfied with the MEP’s decision and openly called it into question on Weibo.</a:t>
          </a:r>
          <a:endParaRPr lang="en-US" sz="1400" dirty="0">
            <a:ln>
              <a:noFill/>
            </a:ln>
          </a:endParaRPr>
        </a:p>
      </dgm:t>
    </dgm:pt>
    <dgm:pt modelId="{BB21F881-676A-45BC-897D-0D183D49663E}" type="parTrans" cxnId="{19CEFD78-3096-423A-8F16-AD2CB34C448F}">
      <dgm:prSet/>
      <dgm:spPr/>
      <dgm:t>
        <a:bodyPr/>
        <a:lstStyle/>
        <a:p>
          <a:endParaRPr lang="en-US"/>
        </a:p>
      </dgm:t>
    </dgm:pt>
    <dgm:pt modelId="{1B9188B2-8326-411B-AE4D-44DFF0A34DAC}" type="sibTrans" cxnId="{19CEFD78-3096-423A-8F16-AD2CB34C448F}">
      <dgm:prSet/>
      <dgm:spPr/>
      <dgm:t>
        <a:bodyPr/>
        <a:lstStyle/>
        <a:p>
          <a:endParaRPr lang="en-US"/>
        </a:p>
      </dgm:t>
    </dgm:pt>
    <dgm:pt modelId="{C83EAC60-F307-4E30-9A8C-062EAADA2AE6}">
      <dgm:prSet custT="1"/>
      <dgm:spPr/>
      <dgm:t>
        <a:bodyPr/>
        <a:lstStyle/>
        <a:p>
          <a:pPr>
            <a:buNone/>
          </a:pPr>
          <a:r>
            <a:rPr lang="en-US" altLang="zh-CN" sz="1400" dirty="0"/>
            <a:t>The then Chinese environment minister announced that big cities and cities in the developed areas will be required  to implement the new standards in 2012, this decision was officially confirmed by the State Council on February 29, 2012.</a:t>
          </a:r>
          <a:endParaRPr lang="en-US" sz="1400" dirty="0"/>
        </a:p>
      </dgm:t>
    </dgm:pt>
    <dgm:pt modelId="{8345DDC3-9336-4DB6-A60A-3AB21256540A}" type="parTrans" cxnId="{AB52786A-C781-4AAF-AB8D-9E3F91C6C205}">
      <dgm:prSet/>
      <dgm:spPr/>
      <dgm:t>
        <a:bodyPr/>
        <a:lstStyle/>
        <a:p>
          <a:endParaRPr lang="en-US"/>
        </a:p>
      </dgm:t>
    </dgm:pt>
    <dgm:pt modelId="{C7FBC98A-049F-43DE-B84B-1883E13C0C90}" type="sibTrans" cxnId="{AB52786A-C781-4AAF-AB8D-9E3F91C6C205}">
      <dgm:prSet/>
      <dgm:spPr/>
      <dgm:t>
        <a:bodyPr/>
        <a:lstStyle/>
        <a:p>
          <a:endParaRPr lang="en-US"/>
        </a:p>
      </dgm:t>
    </dgm:pt>
    <dgm:pt modelId="{248D2F98-B2F5-4749-9715-B1E6CFC17EF3}">
      <dgm:prSet phldrT="[Text]"/>
      <dgm:spPr/>
      <dgm:t>
        <a:bodyPr/>
        <a:lstStyle/>
        <a:p>
          <a:r>
            <a:rPr lang="en-US" dirty="0"/>
            <a:t>Oct.</a:t>
          </a:r>
        </a:p>
      </dgm:t>
    </dgm:pt>
    <dgm:pt modelId="{181CF396-2C15-4931-985C-B62229642662}" type="sibTrans" cxnId="{9663A791-B5C7-4EAA-8336-80E6551ABD2F}">
      <dgm:prSet/>
      <dgm:spPr/>
      <dgm:t>
        <a:bodyPr/>
        <a:lstStyle/>
        <a:p>
          <a:endParaRPr lang="en-US"/>
        </a:p>
      </dgm:t>
    </dgm:pt>
    <dgm:pt modelId="{C4995862-C2DC-4F86-AF84-AA5DD4D4CC93}" type="parTrans" cxnId="{9663A791-B5C7-4EAA-8336-80E6551ABD2F}">
      <dgm:prSet/>
      <dgm:spPr/>
      <dgm:t>
        <a:bodyPr/>
        <a:lstStyle/>
        <a:p>
          <a:endParaRPr lang="en-US"/>
        </a:p>
      </dgm:t>
    </dgm:pt>
    <dgm:pt modelId="{52DDC15D-931D-423E-A1AD-C4EF8C7A55ED}" type="pres">
      <dgm:prSet presAssocID="{3F6378B9-52D9-4F6E-A670-A839F6659D3F}" presName="linearFlow" presStyleCnt="0">
        <dgm:presLayoutVars>
          <dgm:dir/>
          <dgm:animLvl val="lvl"/>
          <dgm:resizeHandles val="exact"/>
        </dgm:presLayoutVars>
      </dgm:prSet>
      <dgm:spPr/>
    </dgm:pt>
    <dgm:pt modelId="{481201E1-0554-4CCA-8ACD-4A0070C926E3}" type="pres">
      <dgm:prSet presAssocID="{DC429DA2-F185-42BB-9FA8-AC6B0D1EB865}" presName="composite" presStyleCnt="0"/>
      <dgm:spPr/>
    </dgm:pt>
    <dgm:pt modelId="{6D6EAC02-5C2D-4CC7-A4DC-EF916EA868D9}" type="pres">
      <dgm:prSet presAssocID="{DC429DA2-F185-42BB-9FA8-AC6B0D1EB865}" presName="parentText" presStyleLbl="alignNode1" presStyleIdx="0" presStyleCnt="6" custScaleY="111951" custLinFactNeighborY="0">
        <dgm:presLayoutVars>
          <dgm:chMax val="1"/>
          <dgm:bulletEnabled val="1"/>
        </dgm:presLayoutVars>
      </dgm:prSet>
      <dgm:spPr/>
    </dgm:pt>
    <dgm:pt modelId="{2DAAF6D9-0F4F-4828-AF21-34BABBA09F39}" type="pres">
      <dgm:prSet presAssocID="{DC429DA2-F185-42BB-9FA8-AC6B0D1EB865}" presName="descendantText" presStyleLbl="alignAcc1" presStyleIdx="0" presStyleCnt="6" custLinFactNeighborX="0">
        <dgm:presLayoutVars>
          <dgm:bulletEnabled val="1"/>
        </dgm:presLayoutVars>
      </dgm:prSet>
      <dgm:spPr/>
    </dgm:pt>
    <dgm:pt modelId="{42CCFC1A-B7F6-4CEA-AF80-9C3A9E449FC6}" type="pres">
      <dgm:prSet presAssocID="{2050C4E9-13A1-41BA-BECB-8D4D8ED51EF3}" presName="sp" presStyleCnt="0"/>
      <dgm:spPr/>
    </dgm:pt>
    <dgm:pt modelId="{0574819B-ADD1-4C5C-986D-1427EBB06512}" type="pres">
      <dgm:prSet presAssocID="{248D2F98-B2F5-4749-9715-B1E6CFC17EF3}" presName="composite" presStyleCnt="0"/>
      <dgm:spPr/>
    </dgm:pt>
    <dgm:pt modelId="{F881EE3E-069A-4AFD-8D3A-522A684E378F}" type="pres">
      <dgm:prSet presAssocID="{248D2F98-B2F5-4749-9715-B1E6CFC17EF3}" presName="parentText" presStyleLbl="alignNode1" presStyleIdx="1" presStyleCnt="6">
        <dgm:presLayoutVars>
          <dgm:chMax val="1"/>
          <dgm:bulletEnabled val="1"/>
        </dgm:presLayoutVars>
      </dgm:prSet>
      <dgm:spPr/>
    </dgm:pt>
    <dgm:pt modelId="{85B7818E-77FE-433D-8B82-CBB9C584DAF6}" type="pres">
      <dgm:prSet presAssocID="{248D2F98-B2F5-4749-9715-B1E6CFC17EF3}" presName="descendantText" presStyleLbl="alignAcc1" presStyleIdx="1" presStyleCnt="6" custAng="0" custScaleX="103800" custScaleY="150064" custLinFactNeighborX="1797" custLinFactNeighborY="-3070">
        <dgm:presLayoutVars>
          <dgm:bulletEnabled val="1"/>
        </dgm:presLayoutVars>
      </dgm:prSet>
      <dgm:spPr>
        <a:prstGeom prst="round2SameRect">
          <a:avLst/>
        </a:prstGeom>
      </dgm:spPr>
    </dgm:pt>
    <dgm:pt modelId="{E848FCCB-D0E3-474D-B1C9-A4AA7D10B418}" type="pres">
      <dgm:prSet presAssocID="{181CF396-2C15-4931-985C-B62229642662}" presName="sp" presStyleCnt="0"/>
      <dgm:spPr/>
    </dgm:pt>
    <dgm:pt modelId="{D8F02940-510C-4387-9B15-12DD839BE704}" type="pres">
      <dgm:prSet presAssocID="{C7ABCE30-A4A7-4888-A65E-E01F29DD6BEE}" presName="composite" presStyleCnt="0"/>
      <dgm:spPr/>
    </dgm:pt>
    <dgm:pt modelId="{09FA1C83-F96A-46A0-9007-95EE47B023CB}" type="pres">
      <dgm:prSet presAssocID="{C7ABCE30-A4A7-4888-A65E-E01F29DD6BEE}" presName="parentText" presStyleLbl="alignNode1" presStyleIdx="2" presStyleCnt="6" custLinFactNeighborY="0">
        <dgm:presLayoutVars>
          <dgm:chMax val="1"/>
          <dgm:bulletEnabled val="1"/>
        </dgm:presLayoutVars>
      </dgm:prSet>
      <dgm:spPr/>
    </dgm:pt>
    <dgm:pt modelId="{CD4CAB80-0A90-4018-9D8D-CB733D552529}" type="pres">
      <dgm:prSet presAssocID="{C7ABCE30-A4A7-4888-A65E-E01F29DD6BEE}" presName="descendantText" presStyleLbl="alignAcc1" presStyleIdx="2" presStyleCnt="6" custScaleY="146937" custLinFactNeighborY="0">
        <dgm:presLayoutVars>
          <dgm:bulletEnabled val="1"/>
        </dgm:presLayoutVars>
      </dgm:prSet>
      <dgm:spPr/>
    </dgm:pt>
    <dgm:pt modelId="{054C4883-76C7-4032-BF6C-94AC4F8CE4BA}" type="pres">
      <dgm:prSet presAssocID="{B7E331F6-139B-4D0B-89BA-3D51E3F7CF76}" presName="sp" presStyleCnt="0"/>
      <dgm:spPr/>
    </dgm:pt>
    <dgm:pt modelId="{F5AC5097-022A-49A4-87B6-D96898E25171}" type="pres">
      <dgm:prSet presAssocID="{1B2901D4-31FB-41FC-9626-DD69825C172A}" presName="composite" presStyleCnt="0"/>
      <dgm:spPr/>
    </dgm:pt>
    <dgm:pt modelId="{509F42A8-A3B8-4C4B-898E-EEEA71C669C1}" type="pres">
      <dgm:prSet presAssocID="{1B2901D4-31FB-41FC-9626-DD69825C172A}" presName="parentText" presStyleLbl="alignNode1" presStyleIdx="3" presStyleCnt="6" custLinFactNeighborY="0">
        <dgm:presLayoutVars>
          <dgm:chMax val="1"/>
          <dgm:bulletEnabled val="1"/>
        </dgm:presLayoutVars>
      </dgm:prSet>
      <dgm:spPr/>
    </dgm:pt>
    <dgm:pt modelId="{10646C05-C57F-4434-8489-3A8EB0D1D807}" type="pres">
      <dgm:prSet presAssocID="{1B2901D4-31FB-41FC-9626-DD69825C172A}" presName="descendantText" presStyleLbl="alignAcc1" presStyleIdx="3" presStyleCnt="6" custLinFactNeighborY="0">
        <dgm:presLayoutVars>
          <dgm:bulletEnabled val="1"/>
        </dgm:presLayoutVars>
      </dgm:prSet>
      <dgm:spPr/>
    </dgm:pt>
    <dgm:pt modelId="{59133630-3182-4FE1-8A67-6BF659D32C66}" type="pres">
      <dgm:prSet presAssocID="{0F1657A4-690C-4B74-987A-1E887E346472}" presName="sp" presStyleCnt="0"/>
      <dgm:spPr/>
    </dgm:pt>
    <dgm:pt modelId="{96E39E74-487B-44FB-AAFC-EC81B47231C5}" type="pres">
      <dgm:prSet presAssocID="{4DFD5F28-0D57-473D-BABF-F5A30351551A}" presName="composite" presStyleCnt="0"/>
      <dgm:spPr/>
    </dgm:pt>
    <dgm:pt modelId="{186067A9-382B-435A-B380-155EBB1E405C}" type="pres">
      <dgm:prSet presAssocID="{4DFD5F28-0D57-473D-BABF-F5A30351551A}" presName="parentText" presStyleLbl="alignNode1" presStyleIdx="4" presStyleCnt="6" custLinFactNeighborY="0">
        <dgm:presLayoutVars>
          <dgm:chMax val="1"/>
          <dgm:bulletEnabled val="1"/>
        </dgm:presLayoutVars>
      </dgm:prSet>
      <dgm:spPr/>
    </dgm:pt>
    <dgm:pt modelId="{CD4EFB8D-DE5F-4614-A3AD-D636357AFD0F}" type="pres">
      <dgm:prSet presAssocID="{4DFD5F28-0D57-473D-BABF-F5A30351551A}" presName="descendantText" presStyleLbl="alignAcc1" presStyleIdx="4" presStyleCnt="6" custScaleY="117931" custLinFactNeighborY="0">
        <dgm:presLayoutVars>
          <dgm:bulletEnabled val="1"/>
        </dgm:presLayoutVars>
      </dgm:prSet>
      <dgm:spPr/>
    </dgm:pt>
    <dgm:pt modelId="{3FCE4E06-E5CF-4B3B-8B38-84E36D6379D8}" type="pres">
      <dgm:prSet presAssocID="{D55887EE-39C4-4E9A-8849-651888005F93}" presName="sp" presStyleCnt="0"/>
      <dgm:spPr/>
    </dgm:pt>
    <dgm:pt modelId="{14057409-2B0F-40BF-A156-0CDE321367C4}" type="pres">
      <dgm:prSet presAssocID="{946E00E3-FEC6-422D-AAA8-8D633B742A2A}" presName="composite" presStyleCnt="0"/>
      <dgm:spPr/>
    </dgm:pt>
    <dgm:pt modelId="{A2DE1A1C-3B5D-4B8B-A665-5C92861EA7B2}" type="pres">
      <dgm:prSet presAssocID="{946E00E3-FEC6-422D-AAA8-8D633B742A2A}" presName="parentText" presStyleLbl="alignNode1" presStyleIdx="5" presStyleCnt="6" custLinFactNeighborY="0">
        <dgm:presLayoutVars>
          <dgm:chMax val="1"/>
          <dgm:bulletEnabled val="1"/>
        </dgm:presLayoutVars>
      </dgm:prSet>
      <dgm:spPr/>
    </dgm:pt>
    <dgm:pt modelId="{9C6EF256-B4B3-4805-A45E-E9CDC78F55EA}" type="pres">
      <dgm:prSet presAssocID="{946E00E3-FEC6-422D-AAA8-8D633B742A2A}" presName="descendantText" presStyleLbl="alignAcc1" presStyleIdx="5" presStyleCnt="6">
        <dgm:presLayoutVars>
          <dgm:bulletEnabled val="1"/>
        </dgm:presLayoutVars>
      </dgm:prSet>
      <dgm:spPr/>
    </dgm:pt>
  </dgm:ptLst>
  <dgm:cxnLst>
    <dgm:cxn modelId="{D8F4D381-E6EB-4D75-AA68-E56B54AA8C2E}" srcId="{248D2F98-B2F5-4749-9715-B1E6CFC17EF3}" destId="{0FD59E71-5588-48A5-A999-C497ECA1BFB2}" srcOrd="1" destOrd="0" parTransId="{55E19281-BA7A-4814-B80B-319F5691AC33}" sibTransId="{6158636C-C9E2-474E-A018-D3F2B4F13C36}"/>
    <dgm:cxn modelId="{745B3195-E892-40C6-9374-99F91673C478}" srcId="{3F6378B9-52D9-4F6E-A670-A839F6659D3F}" destId="{946E00E3-FEC6-422D-AAA8-8D633B742A2A}" srcOrd="5" destOrd="0" parTransId="{4D412A20-A221-4737-92E5-DA719DA3ACCD}" sibTransId="{433986D8-3AB3-417E-B54A-55836B66A3F8}"/>
    <dgm:cxn modelId="{00D0EF5B-821B-47E9-BF33-3B13BCBBA209}" type="presOf" srcId="{6E0D62E5-9860-4864-B3BE-0B80F714DEAC}" destId="{10646C05-C57F-4434-8489-3A8EB0D1D807}" srcOrd="0" destOrd="0" presId="urn:microsoft.com/office/officeart/2005/8/layout/chevron2"/>
    <dgm:cxn modelId="{5A3343C5-ABDE-411E-AE42-594FE3C347BD}" srcId="{C7ABCE30-A4A7-4888-A65E-E01F29DD6BEE}" destId="{7C78D786-655E-48C8-8FD9-CD3C7A8C7923}" srcOrd="0" destOrd="0" parTransId="{44BFB0C7-62EC-46B9-8CA5-9C9CA909729B}" sibTransId="{0DCCD887-4860-4DE4-B000-B12485D8B9CE}"/>
    <dgm:cxn modelId="{B044F117-87B3-405F-A9E0-141CD38A041F}" type="presOf" srcId="{946E00E3-FEC6-422D-AAA8-8D633B742A2A}" destId="{A2DE1A1C-3B5D-4B8B-A665-5C92861EA7B2}" srcOrd="0" destOrd="0" presId="urn:microsoft.com/office/officeart/2005/8/layout/chevron2"/>
    <dgm:cxn modelId="{BB1DAF78-963D-4FA1-8DD2-2B5E9814BC32}" srcId="{1B2901D4-31FB-41FC-9626-DD69825C172A}" destId="{6E0D62E5-9860-4864-B3BE-0B80F714DEAC}" srcOrd="0" destOrd="0" parTransId="{72BA6468-7DAD-4C52-A13E-B0F97DB803A7}" sibTransId="{B407E223-1120-48AA-B3FA-97CCCE5BC257}"/>
    <dgm:cxn modelId="{ED39904C-D3E2-4548-B16B-F6C5D905E3FC}" type="presOf" srcId="{1928FA09-27D4-4AF4-91D5-33EC5FFE3191}" destId="{CD4EFB8D-DE5F-4614-A3AD-D636357AFD0F}" srcOrd="0" destOrd="0" presId="urn:microsoft.com/office/officeart/2005/8/layout/chevron2"/>
    <dgm:cxn modelId="{9663A791-B5C7-4EAA-8336-80E6551ABD2F}" srcId="{3F6378B9-52D9-4F6E-A670-A839F6659D3F}" destId="{248D2F98-B2F5-4749-9715-B1E6CFC17EF3}" srcOrd="1" destOrd="0" parTransId="{C4995862-C2DC-4F86-AF84-AA5DD4D4CC93}" sibTransId="{181CF396-2C15-4931-985C-B62229642662}"/>
    <dgm:cxn modelId="{3C7BA05D-2DBD-4CA0-9D17-7159D62479D6}" type="presOf" srcId="{7C78D786-655E-48C8-8FD9-CD3C7A8C7923}" destId="{CD4CAB80-0A90-4018-9D8D-CB733D552529}" srcOrd="0" destOrd="0" presId="urn:microsoft.com/office/officeart/2005/8/layout/chevron2"/>
    <dgm:cxn modelId="{A7255027-0ABB-4AC5-A9DC-466C60B37C3D}" type="presOf" srcId="{1B2901D4-31FB-41FC-9626-DD69825C172A}" destId="{509F42A8-A3B8-4C4B-898E-EEEA71C669C1}" srcOrd="0" destOrd="0" presId="urn:microsoft.com/office/officeart/2005/8/layout/chevron2"/>
    <dgm:cxn modelId="{22599A61-0C32-48F1-99EF-8417491550E5}" type="presOf" srcId="{4B45AF09-28D5-463C-B9FB-049CAF627901}" destId="{85B7818E-77FE-433D-8B82-CBB9C584DAF6}" srcOrd="0" destOrd="0" presId="urn:microsoft.com/office/officeart/2005/8/layout/chevron2"/>
    <dgm:cxn modelId="{C48D6DF6-E83E-42C1-8032-4CBBD0530946}" srcId="{DC429DA2-F185-42BB-9FA8-AC6B0D1EB865}" destId="{D3D72A97-E2F1-4400-95D9-16F1958BAB55}" srcOrd="0" destOrd="0" parTransId="{7C38FBA1-C429-4BEC-8F00-6444BA44BF83}" sibTransId="{F83F764E-51BA-46FB-A4EF-4A12EC2C2B16}"/>
    <dgm:cxn modelId="{332469D2-4146-4BC4-93C1-AB1FAE1461CC}" type="presOf" srcId="{4DFD5F28-0D57-473D-BABF-F5A30351551A}" destId="{186067A9-382B-435A-B380-155EBB1E405C}" srcOrd="0" destOrd="0" presId="urn:microsoft.com/office/officeart/2005/8/layout/chevron2"/>
    <dgm:cxn modelId="{AB52786A-C781-4AAF-AB8D-9E3F91C6C205}" srcId="{946E00E3-FEC6-422D-AAA8-8D633B742A2A}" destId="{C83EAC60-F307-4E30-9A8C-062EAADA2AE6}" srcOrd="0" destOrd="0" parTransId="{8345DDC3-9336-4DB6-A60A-3AB21256540A}" sibTransId="{C7FBC98A-049F-43DE-B84B-1883E13C0C90}"/>
    <dgm:cxn modelId="{EB845B3F-1DE6-4CC4-9044-ED34FC780F2A}" srcId="{3F6378B9-52D9-4F6E-A670-A839F6659D3F}" destId="{DC429DA2-F185-42BB-9FA8-AC6B0D1EB865}" srcOrd="0" destOrd="0" parTransId="{DEC3D5A8-95BC-45F8-BAC0-51A053373242}" sibTransId="{2050C4E9-13A1-41BA-BECB-8D4D8ED51EF3}"/>
    <dgm:cxn modelId="{BC19479B-0537-4C22-A69E-77F7DF6FE2D7}" type="presOf" srcId="{3F6378B9-52D9-4F6E-A670-A839F6659D3F}" destId="{52DDC15D-931D-423E-A1AD-C4EF8C7A55ED}" srcOrd="0" destOrd="0" presId="urn:microsoft.com/office/officeart/2005/8/layout/chevron2"/>
    <dgm:cxn modelId="{B5F0BC00-5EA0-4D76-9F74-63BFD0AC22DB}" srcId="{3F6378B9-52D9-4F6E-A670-A839F6659D3F}" destId="{1B2901D4-31FB-41FC-9626-DD69825C172A}" srcOrd="3" destOrd="0" parTransId="{6D8EB34D-A929-498B-B692-2EA1FC54DB65}" sibTransId="{0F1657A4-690C-4B74-987A-1E887E346472}"/>
    <dgm:cxn modelId="{9F2AB715-C509-478A-86FE-D804BFC6B9F2}" srcId="{C7ABCE30-A4A7-4888-A65E-E01F29DD6BEE}" destId="{407F182F-D6CB-40E2-B64A-0A23835AEE71}" srcOrd="1" destOrd="0" parTransId="{788A1AC7-406B-47A0-879B-AC4DA36DEC7D}" sibTransId="{CF4908CF-CFE3-4008-83DF-E4B811F6DF5C}"/>
    <dgm:cxn modelId="{9E35F103-D19F-4E48-B6AC-7D2E42BA1AF7}" type="presOf" srcId="{C83EAC60-F307-4E30-9A8C-062EAADA2AE6}" destId="{9C6EF256-B4B3-4805-A45E-E9CDC78F55EA}" srcOrd="0" destOrd="0" presId="urn:microsoft.com/office/officeart/2005/8/layout/chevron2"/>
    <dgm:cxn modelId="{19CEFD78-3096-423A-8F16-AD2CB34C448F}" srcId="{4DFD5F28-0D57-473D-BABF-F5A30351551A}" destId="{1928FA09-27D4-4AF4-91D5-33EC5FFE3191}" srcOrd="0" destOrd="0" parTransId="{BB21F881-676A-45BC-897D-0D183D49663E}" sibTransId="{1B9188B2-8326-411B-AE4D-44DFF0A34DAC}"/>
    <dgm:cxn modelId="{41B4FD82-0956-4345-9130-AC4FC5386FE2}" srcId="{248D2F98-B2F5-4749-9715-B1E6CFC17EF3}" destId="{4B45AF09-28D5-463C-B9FB-049CAF627901}" srcOrd="0" destOrd="0" parTransId="{D820AB03-2865-442E-9A26-6D5535F3260A}" sibTransId="{3AACBD5E-07C8-4B18-9F94-E7A3CE7B2B69}"/>
    <dgm:cxn modelId="{4CA6346E-6D72-4A9A-AC0D-F88D78C1FC43}" srcId="{3F6378B9-52D9-4F6E-A670-A839F6659D3F}" destId="{C7ABCE30-A4A7-4888-A65E-E01F29DD6BEE}" srcOrd="2" destOrd="0" parTransId="{29CCBD51-67AB-4C21-89DD-9234415903CB}" sibTransId="{B7E331F6-139B-4D0B-89BA-3D51E3F7CF76}"/>
    <dgm:cxn modelId="{CCDB4E9D-CFB8-4E61-875B-D6794D58FE5A}" type="presOf" srcId="{C7ABCE30-A4A7-4888-A65E-E01F29DD6BEE}" destId="{09FA1C83-F96A-46A0-9007-95EE47B023CB}" srcOrd="0" destOrd="0" presId="urn:microsoft.com/office/officeart/2005/8/layout/chevron2"/>
    <dgm:cxn modelId="{1756AE71-26D8-44BB-AC83-6EFD07816787}" type="presOf" srcId="{248D2F98-B2F5-4749-9715-B1E6CFC17EF3}" destId="{F881EE3E-069A-4AFD-8D3A-522A684E378F}" srcOrd="0" destOrd="0" presId="urn:microsoft.com/office/officeart/2005/8/layout/chevron2"/>
    <dgm:cxn modelId="{8001BEBE-D614-4C95-B4C9-2137804A775E}" type="presOf" srcId="{407F182F-D6CB-40E2-B64A-0A23835AEE71}" destId="{CD4CAB80-0A90-4018-9D8D-CB733D552529}" srcOrd="0" destOrd="1" presId="urn:microsoft.com/office/officeart/2005/8/layout/chevron2"/>
    <dgm:cxn modelId="{E1EC07B4-F04E-49A0-8B22-8A12D5EC6033}" type="presOf" srcId="{0FD59E71-5588-48A5-A999-C497ECA1BFB2}" destId="{85B7818E-77FE-433D-8B82-CBB9C584DAF6}" srcOrd="0" destOrd="1" presId="urn:microsoft.com/office/officeart/2005/8/layout/chevron2"/>
    <dgm:cxn modelId="{30FE449E-2C72-44BE-B0C8-37AFA639FCDF}" type="presOf" srcId="{DC429DA2-F185-42BB-9FA8-AC6B0D1EB865}" destId="{6D6EAC02-5C2D-4CC7-A4DC-EF916EA868D9}" srcOrd="0" destOrd="0" presId="urn:microsoft.com/office/officeart/2005/8/layout/chevron2"/>
    <dgm:cxn modelId="{9007248E-002B-4401-AC54-F5394C2CC85B}" type="presOf" srcId="{D3D72A97-E2F1-4400-95D9-16F1958BAB55}" destId="{2DAAF6D9-0F4F-4828-AF21-34BABBA09F39}" srcOrd="0" destOrd="0" presId="urn:microsoft.com/office/officeart/2005/8/layout/chevron2"/>
    <dgm:cxn modelId="{53A8A06B-3A31-405A-926E-307F4CBB9D97}" srcId="{3F6378B9-52D9-4F6E-A670-A839F6659D3F}" destId="{4DFD5F28-0D57-473D-BABF-F5A30351551A}" srcOrd="4" destOrd="0" parTransId="{5CD872C2-9D9E-4532-93D2-1E9A8A7463BC}" sibTransId="{D55887EE-39C4-4E9A-8849-651888005F93}"/>
    <dgm:cxn modelId="{F866DCB3-6001-4557-994F-9CA4DA673AA5}" type="presParOf" srcId="{52DDC15D-931D-423E-A1AD-C4EF8C7A55ED}" destId="{481201E1-0554-4CCA-8ACD-4A0070C926E3}" srcOrd="0" destOrd="0" presId="urn:microsoft.com/office/officeart/2005/8/layout/chevron2"/>
    <dgm:cxn modelId="{70615212-CC56-414C-BA1C-F220FE5E518E}" type="presParOf" srcId="{481201E1-0554-4CCA-8ACD-4A0070C926E3}" destId="{6D6EAC02-5C2D-4CC7-A4DC-EF916EA868D9}" srcOrd="0" destOrd="0" presId="urn:microsoft.com/office/officeart/2005/8/layout/chevron2"/>
    <dgm:cxn modelId="{71275E5F-B16F-4CA2-A636-D300726C05AA}" type="presParOf" srcId="{481201E1-0554-4CCA-8ACD-4A0070C926E3}" destId="{2DAAF6D9-0F4F-4828-AF21-34BABBA09F39}" srcOrd="1" destOrd="0" presId="urn:microsoft.com/office/officeart/2005/8/layout/chevron2"/>
    <dgm:cxn modelId="{9C214CEE-D062-4BDB-A88C-41D8B1BD2712}" type="presParOf" srcId="{52DDC15D-931D-423E-A1AD-C4EF8C7A55ED}" destId="{42CCFC1A-B7F6-4CEA-AF80-9C3A9E449FC6}" srcOrd="1" destOrd="0" presId="urn:microsoft.com/office/officeart/2005/8/layout/chevron2"/>
    <dgm:cxn modelId="{D3078F63-D614-495D-A8D7-DBBBC62C8A22}" type="presParOf" srcId="{52DDC15D-931D-423E-A1AD-C4EF8C7A55ED}" destId="{0574819B-ADD1-4C5C-986D-1427EBB06512}" srcOrd="2" destOrd="0" presId="urn:microsoft.com/office/officeart/2005/8/layout/chevron2"/>
    <dgm:cxn modelId="{B7D6AF82-AD5E-4B80-85F9-3704CA33A70B}" type="presParOf" srcId="{0574819B-ADD1-4C5C-986D-1427EBB06512}" destId="{F881EE3E-069A-4AFD-8D3A-522A684E378F}" srcOrd="0" destOrd="0" presId="urn:microsoft.com/office/officeart/2005/8/layout/chevron2"/>
    <dgm:cxn modelId="{F2AC10D6-0C11-4D3A-B429-FD597FC59D4E}" type="presParOf" srcId="{0574819B-ADD1-4C5C-986D-1427EBB06512}" destId="{85B7818E-77FE-433D-8B82-CBB9C584DAF6}" srcOrd="1" destOrd="0" presId="urn:microsoft.com/office/officeart/2005/8/layout/chevron2"/>
    <dgm:cxn modelId="{752BF312-D496-4BAA-9835-90AD0E558B48}" type="presParOf" srcId="{52DDC15D-931D-423E-A1AD-C4EF8C7A55ED}" destId="{E848FCCB-D0E3-474D-B1C9-A4AA7D10B418}" srcOrd="3" destOrd="0" presId="urn:microsoft.com/office/officeart/2005/8/layout/chevron2"/>
    <dgm:cxn modelId="{6BC73729-6E9D-4D22-8CFC-25BAFD6F078B}" type="presParOf" srcId="{52DDC15D-931D-423E-A1AD-C4EF8C7A55ED}" destId="{D8F02940-510C-4387-9B15-12DD839BE704}" srcOrd="4" destOrd="0" presId="urn:microsoft.com/office/officeart/2005/8/layout/chevron2"/>
    <dgm:cxn modelId="{01AFA7A7-08D5-4688-AAF4-3FD222A9F5FE}" type="presParOf" srcId="{D8F02940-510C-4387-9B15-12DD839BE704}" destId="{09FA1C83-F96A-46A0-9007-95EE47B023CB}" srcOrd="0" destOrd="0" presId="urn:microsoft.com/office/officeart/2005/8/layout/chevron2"/>
    <dgm:cxn modelId="{881629AB-517C-4129-9A6B-698B462EEE90}" type="presParOf" srcId="{D8F02940-510C-4387-9B15-12DD839BE704}" destId="{CD4CAB80-0A90-4018-9D8D-CB733D552529}" srcOrd="1" destOrd="0" presId="urn:microsoft.com/office/officeart/2005/8/layout/chevron2"/>
    <dgm:cxn modelId="{601252DB-EAB2-4767-A24C-884C05866308}" type="presParOf" srcId="{52DDC15D-931D-423E-A1AD-C4EF8C7A55ED}" destId="{054C4883-76C7-4032-BF6C-94AC4F8CE4BA}" srcOrd="5" destOrd="0" presId="urn:microsoft.com/office/officeart/2005/8/layout/chevron2"/>
    <dgm:cxn modelId="{B89082AD-5C7C-42D0-A541-EC415E7F7DE5}" type="presParOf" srcId="{52DDC15D-931D-423E-A1AD-C4EF8C7A55ED}" destId="{F5AC5097-022A-49A4-87B6-D96898E25171}" srcOrd="6" destOrd="0" presId="urn:microsoft.com/office/officeart/2005/8/layout/chevron2"/>
    <dgm:cxn modelId="{E7D18DA0-7882-4740-BF38-7FB98B66251F}" type="presParOf" srcId="{F5AC5097-022A-49A4-87B6-D96898E25171}" destId="{509F42A8-A3B8-4C4B-898E-EEEA71C669C1}" srcOrd="0" destOrd="0" presId="urn:microsoft.com/office/officeart/2005/8/layout/chevron2"/>
    <dgm:cxn modelId="{07967452-9C98-4A9F-8E5B-EEAB6CCBCD3A}" type="presParOf" srcId="{F5AC5097-022A-49A4-87B6-D96898E25171}" destId="{10646C05-C57F-4434-8489-3A8EB0D1D807}" srcOrd="1" destOrd="0" presId="urn:microsoft.com/office/officeart/2005/8/layout/chevron2"/>
    <dgm:cxn modelId="{AFE3AACE-371C-4AFD-A60E-293D995E6434}" type="presParOf" srcId="{52DDC15D-931D-423E-A1AD-C4EF8C7A55ED}" destId="{59133630-3182-4FE1-8A67-6BF659D32C66}" srcOrd="7" destOrd="0" presId="urn:microsoft.com/office/officeart/2005/8/layout/chevron2"/>
    <dgm:cxn modelId="{A749831C-D693-4F2B-A1C8-CB4C2859BD54}" type="presParOf" srcId="{52DDC15D-931D-423E-A1AD-C4EF8C7A55ED}" destId="{96E39E74-487B-44FB-AAFC-EC81B47231C5}" srcOrd="8" destOrd="0" presId="urn:microsoft.com/office/officeart/2005/8/layout/chevron2"/>
    <dgm:cxn modelId="{4228D86F-0841-498D-B4EF-970626A2DDCD}" type="presParOf" srcId="{96E39E74-487B-44FB-AAFC-EC81B47231C5}" destId="{186067A9-382B-435A-B380-155EBB1E405C}" srcOrd="0" destOrd="0" presId="urn:microsoft.com/office/officeart/2005/8/layout/chevron2"/>
    <dgm:cxn modelId="{A4E2D1B7-25BE-466D-99F9-5178EAB3C114}" type="presParOf" srcId="{96E39E74-487B-44FB-AAFC-EC81B47231C5}" destId="{CD4EFB8D-DE5F-4614-A3AD-D636357AFD0F}" srcOrd="1" destOrd="0" presId="urn:microsoft.com/office/officeart/2005/8/layout/chevron2"/>
    <dgm:cxn modelId="{DF198ECB-968D-451A-9238-D0886EA5CDC9}" type="presParOf" srcId="{52DDC15D-931D-423E-A1AD-C4EF8C7A55ED}" destId="{3FCE4E06-E5CF-4B3B-8B38-84E36D6379D8}" srcOrd="9" destOrd="0" presId="urn:microsoft.com/office/officeart/2005/8/layout/chevron2"/>
    <dgm:cxn modelId="{4492521D-E5BA-4A18-AEA8-A4856C322A55}" type="presParOf" srcId="{52DDC15D-931D-423E-A1AD-C4EF8C7A55ED}" destId="{14057409-2B0F-40BF-A156-0CDE321367C4}" srcOrd="10" destOrd="0" presId="urn:microsoft.com/office/officeart/2005/8/layout/chevron2"/>
    <dgm:cxn modelId="{30ECC855-C60E-42D2-B218-A1E592A3141B}" type="presParOf" srcId="{14057409-2B0F-40BF-A156-0CDE321367C4}" destId="{A2DE1A1C-3B5D-4B8B-A665-5C92861EA7B2}" srcOrd="0" destOrd="0" presId="urn:microsoft.com/office/officeart/2005/8/layout/chevron2"/>
    <dgm:cxn modelId="{04182D0F-C37E-4137-A4DB-18644301A129}" type="presParOf" srcId="{14057409-2B0F-40BF-A156-0CDE321367C4}" destId="{9C6EF256-B4B3-4805-A45E-E9CDC78F55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121C0-D0BE-4257-ACC4-1F7125DCCBF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zh-CN" altLang="en-US"/>
        </a:p>
      </dgm:t>
    </dgm:pt>
    <dgm:pt modelId="{9403B857-6BF9-4290-B419-92E262E8DEB6}">
      <dgm:prSet phldrT="[文本]" custT="1"/>
      <dgm:spPr/>
      <dgm:t>
        <a:bodyPr/>
        <a:lstStyle/>
        <a:p>
          <a:pPr algn="ctr"/>
          <a:r>
            <a:rPr lang="en-US" altLang="zh-CN" sz="1400" dirty="0"/>
            <a:t>Celebrities and citizens willing to tackle air pollution</a:t>
          </a:r>
          <a:endParaRPr lang="zh-CN" altLang="en-US" sz="1400" dirty="0"/>
        </a:p>
      </dgm:t>
    </dgm:pt>
    <dgm:pt modelId="{CA53630C-80B0-4FB6-8AE5-C527821E91BC}" type="parTrans" cxnId="{184BD994-9EE7-4E1B-8F5B-336CE8292ECE}">
      <dgm:prSet/>
      <dgm:spPr/>
      <dgm:t>
        <a:bodyPr/>
        <a:lstStyle/>
        <a:p>
          <a:endParaRPr lang="zh-CN" altLang="en-US"/>
        </a:p>
      </dgm:t>
    </dgm:pt>
    <dgm:pt modelId="{7DC1DB35-569B-435F-AC34-A59A4BCE3D3D}" type="sibTrans" cxnId="{184BD994-9EE7-4E1B-8F5B-336CE8292ECE}">
      <dgm:prSet/>
      <dgm:spPr/>
      <dgm:t>
        <a:bodyPr/>
        <a:lstStyle/>
        <a:p>
          <a:endParaRPr lang="zh-CN" altLang="en-US"/>
        </a:p>
      </dgm:t>
    </dgm:pt>
    <dgm:pt modelId="{4551B4D7-2DF5-4D6A-80A6-23B64973EB5D}">
      <dgm:prSet phldrT="[文本]" custT="1"/>
      <dgm:spPr/>
      <dgm:t>
        <a:bodyPr/>
        <a:lstStyle/>
        <a:p>
          <a:r>
            <a:rPr lang="en-US" altLang="zh-CN" sz="1400" dirty="0"/>
            <a:t>Network of green discourse and knowledge established by environmental activists</a:t>
          </a:r>
          <a:endParaRPr lang="zh-CN" altLang="en-US" sz="1400" dirty="0"/>
        </a:p>
      </dgm:t>
    </dgm:pt>
    <dgm:pt modelId="{0266B46C-A4A6-4517-B22E-399CF52C9058}" type="parTrans" cxnId="{288C24FB-BFF3-4081-A1E3-B2F76B413ABB}">
      <dgm:prSet/>
      <dgm:spPr/>
      <dgm:t>
        <a:bodyPr/>
        <a:lstStyle/>
        <a:p>
          <a:endParaRPr lang="zh-CN" altLang="en-US"/>
        </a:p>
      </dgm:t>
    </dgm:pt>
    <dgm:pt modelId="{D2AF18DF-A5EF-401D-BB05-C1EB14369EDB}" type="sibTrans" cxnId="{288C24FB-BFF3-4081-A1E3-B2F76B413ABB}">
      <dgm:prSet/>
      <dgm:spPr/>
      <dgm:t>
        <a:bodyPr/>
        <a:lstStyle/>
        <a:p>
          <a:endParaRPr lang="zh-CN" altLang="en-US"/>
        </a:p>
      </dgm:t>
    </dgm:pt>
    <dgm:pt modelId="{1BB7F288-22CE-4450-856E-208EBA2BAC88}">
      <dgm:prSet phldrT="[文本]" custT="1"/>
      <dgm:spPr/>
      <dgm:t>
        <a:bodyPr/>
        <a:lstStyle/>
        <a:p>
          <a:r>
            <a:rPr lang="en-US" altLang="zh-CN" sz="1400" dirty="0"/>
            <a:t>Ordinary Internet users </a:t>
          </a:r>
          <a:endParaRPr lang="zh-CN" altLang="en-US" sz="1400" dirty="0"/>
        </a:p>
      </dgm:t>
    </dgm:pt>
    <dgm:pt modelId="{5BB13297-16D5-4DC0-9E52-F2B3EB87F75C}" type="parTrans" cxnId="{2AC109F6-1C2A-406D-9F54-5984394888E9}">
      <dgm:prSet/>
      <dgm:spPr/>
      <dgm:t>
        <a:bodyPr/>
        <a:lstStyle/>
        <a:p>
          <a:endParaRPr lang="zh-CN" altLang="en-US"/>
        </a:p>
      </dgm:t>
    </dgm:pt>
    <dgm:pt modelId="{C13A3D7E-4D82-4809-B7B9-8997D49C7DCB}" type="sibTrans" cxnId="{2AC109F6-1C2A-406D-9F54-5984394888E9}">
      <dgm:prSet/>
      <dgm:spPr/>
      <dgm:t>
        <a:bodyPr/>
        <a:lstStyle/>
        <a:p>
          <a:endParaRPr lang="zh-CN" altLang="en-US"/>
        </a:p>
      </dgm:t>
    </dgm:pt>
    <dgm:pt modelId="{F5ECB0BB-F800-42AD-A519-29B6F6768B04}" type="pres">
      <dgm:prSet presAssocID="{540121C0-D0BE-4257-ACC4-1F7125DCCBF6}" presName="Name0" presStyleCnt="0">
        <dgm:presLayoutVars>
          <dgm:chMax val="7"/>
          <dgm:resizeHandles val="exact"/>
        </dgm:presLayoutVars>
      </dgm:prSet>
      <dgm:spPr/>
    </dgm:pt>
    <dgm:pt modelId="{3172FD6C-0515-48D3-A595-002D56DF9B18}" type="pres">
      <dgm:prSet presAssocID="{540121C0-D0BE-4257-ACC4-1F7125DCCBF6}" presName="comp1" presStyleCnt="0"/>
      <dgm:spPr/>
    </dgm:pt>
    <dgm:pt modelId="{F7AB55CF-203F-4B83-BA30-3857D98E9554}" type="pres">
      <dgm:prSet presAssocID="{540121C0-D0BE-4257-ACC4-1F7125DCCBF6}" presName="circle1" presStyleLbl="node1" presStyleIdx="0" presStyleCnt="3" custAng="0" custLinFactNeighborX="801" custLinFactNeighborY="917"/>
      <dgm:spPr/>
    </dgm:pt>
    <dgm:pt modelId="{9986F9C1-395C-462C-A260-5BE4A81B8929}" type="pres">
      <dgm:prSet presAssocID="{540121C0-D0BE-4257-ACC4-1F7125DCCBF6}" presName="c1text" presStyleLbl="node1" presStyleIdx="0" presStyleCnt="3">
        <dgm:presLayoutVars>
          <dgm:bulletEnabled val="1"/>
        </dgm:presLayoutVars>
      </dgm:prSet>
      <dgm:spPr/>
    </dgm:pt>
    <dgm:pt modelId="{67B7E377-B53C-4F47-993D-39F31E5D4808}" type="pres">
      <dgm:prSet presAssocID="{540121C0-D0BE-4257-ACC4-1F7125DCCBF6}" presName="comp2" presStyleCnt="0"/>
      <dgm:spPr/>
    </dgm:pt>
    <dgm:pt modelId="{BEE85F0A-F8D9-41BD-82BE-13B48EAAEA77}" type="pres">
      <dgm:prSet presAssocID="{540121C0-D0BE-4257-ACC4-1F7125DCCBF6}" presName="circle2" presStyleLbl="node1" presStyleIdx="1" presStyleCnt="3" custScaleX="105501" custScaleY="105244" custLinFactNeighborY="-2881"/>
      <dgm:spPr/>
    </dgm:pt>
    <dgm:pt modelId="{A1F3756A-7140-48C9-BB3B-EC8DA2C06D00}" type="pres">
      <dgm:prSet presAssocID="{540121C0-D0BE-4257-ACC4-1F7125DCCBF6}" presName="c2text" presStyleLbl="node1" presStyleIdx="1" presStyleCnt="3">
        <dgm:presLayoutVars>
          <dgm:bulletEnabled val="1"/>
        </dgm:presLayoutVars>
      </dgm:prSet>
      <dgm:spPr/>
    </dgm:pt>
    <dgm:pt modelId="{76D8A157-95CC-4343-BBE0-3E543BF914CA}" type="pres">
      <dgm:prSet presAssocID="{540121C0-D0BE-4257-ACC4-1F7125DCCBF6}" presName="comp3" presStyleCnt="0"/>
      <dgm:spPr/>
    </dgm:pt>
    <dgm:pt modelId="{48D8DC19-D1CF-45EB-851F-62EA6B809EE8}" type="pres">
      <dgm:prSet presAssocID="{540121C0-D0BE-4257-ACC4-1F7125DCCBF6}" presName="circle3" presStyleLbl="node1" presStyleIdx="2" presStyleCnt="3" custScaleX="107088" custScaleY="112621" custLinFactNeighborX="-776" custLinFactNeighborY="-6699"/>
      <dgm:spPr/>
    </dgm:pt>
    <dgm:pt modelId="{1A8F9FD0-279F-45D1-AAB3-AAAE4D3E1902}" type="pres">
      <dgm:prSet presAssocID="{540121C0-D0BE-4257-ACC4-1F7125DCCBF6}" presName="c3text" presStyleLbl="node1" presStyleIdx="2" presStyleCnt="3">
        <dgm:presLayoutVars>
          <dgm:bulletEnabled val="1"/>
        </dgm:presLayoutVars>
      </dgm:prSet>
      <dgm:spPr/>
    </dgm:pt>
  </dgm:ptLst>
  <dgm:cxnLst>
    <dgm:cxn modelId="{E7144B54-4E32-4CDD-860C-A68F06B345A4}" type="presOf" srcId="{9403B857-6BF9-4290-B419-92E262E8DEB6}" destId="{BEE85F0A-F8D9-41BD-82BE-13B48EAAEA77}" srcOrd="0" destOrd="0" presId="urn:microsoft.com/office/officeart/2005/8/layout/venn2"/>
    <dgm:cxn modelId="{2AC109F6-1C2A-406D-9F54-5984394888E9}" srcId="{540121C0-D0BE-4257-ACC4-1F7125DCCBF6}" destId="{1BB7F288-22CE-4450-856E-208EBA2BAC88}" srcOrd="0" destOrd="0" parTransId="{5BB13297-16D5-4DC0-9E52-F2B3EB87F75C}" sibTransId="{C13A3D7E-4D82-4809-B7B9-8997D49C7DCB}"/>
    <dgm:cxn modelId="{F9DF5B3A-77FF-4657-88B0-91868F15BA90}" type="presOf" srcId="{1BB7F288-22CE-4450-856E-208EBA2BAC88}" destId="{F7AB55CF-203F-4B83-BA30-3857D98E9554}" srcOrd="0" destOrd="0" presId="urn:microsoft.com/office/officeart/2005/8/layout/venn2"/>
    <dgm:cxn modelId="{CF737753-17D2-4723-81C8-6AA1DD2C7A72}" type="presOf" srcId="{1BB7F288-22CE-4450-856E-208EBA2BAC88}" destId="{9986F9C1-395C-462C-A260-5BE4A81B8929}" srcOrd="1" destOrd="0" presId="urn:microsoft.com/office/officeart/2005/8/layout/venn2"/>
    <dgm:cxn modelId="{F315F867-DC90-4616-85AC-36C6154A3FD6}" type="presOf" srcId="{540121C0-D0BE-4257-ACC4-1F7125DCCBF6}" destId="{F5ECB0BB-F800-42AD-A519-29B6F6768B04}" srcOrd="0" destOrd="0" presId="urn:microsoft.com/office/officeart/2005/8/layout/venn2"/>
    <dgm:cxn modelId="{045FD262-CABE-4F61-BA9F-4E505AEC4924}" type="presOf" srcId="{4551B4D7-2DF5-4D6A-80A6-23B64973EB5D}" destId="{1A8F9FD0-279F-45D1-AAB3-AAAE4D3E1902}" srcOrd="1" destOrd="0" presId="urn:microsoft.com/office/officeart/2005/8/layout/venn2"/>
    <dgm:cxn modelId="{22AD0D99-D021-47DF-83EF-3A33724731AD}" type="presOf" srcId="{9403B857-6BF9-4290-B419-92E262E8DEB6}" destId="{A1F3756A-7140-48C9-BB3B-EC8DA2C06D00}" srcOrd="1" destOrd="0" presId="urn:microsoft.com/office/officeart/2005/8/layout/venn2"/>
    <dgm:cxn modelId="{288C24FB-BFF3-4081-A1E3-B2F76B413ABB}" srcId="{540121C0-D0BE-4257-ACC4-1F7125DCCBF6}" destId="{4551B4D7-2DF5-4D6A-80A6-23B64973EB5D}" srcOrd="2" destOrd="0" parTransId="{0266B46C-A4A6-4517-B22E-399CF52C9058}" sibTransId="{D2AF18DF-A5EF-401D-BB05-C1EB14369EDB}"/>
    <dgm:cxn modelId="{4A90FB7D-9E9A-43F0-82A5-727FA97D1685}" type="presOf" srcId="{4551B4D7-2DF5-4D6A-80A6-23B64973EB5D}" destId="{48D8DC19-D1CF-45EB-851F-62EA6B809EE8}" srcOrd="0" destOrd="0" presId="urn:microsoft.com/office/officeart/2005/8/layout/venn2"/>
    <dgm:cxn modelId="{184BD994-9EE7-4E1B-8F5B-336CE8292ECE}" srcId="{540121C0-D0BE-4257-ACC4-1F7125DCCBF6}" destId="{9403B857-6BF9-4290-B419-92E262E8DEB6}" srcOrd="1" destOrd="0" parTransId="{CA53630C-80B0-4FB6-8AE5-C527821E91BC}" sibTransId="{7DC1DB35-569B-435F-AC34-A59A4BCE3D3D}"/>
    <dgm:cxn modelId="{C12C8837-32A5-4C09-99FA-69E28A979DEC}" type="presParOf" srcId="{F5ECB0BB-F800-42AD-A519-29B6F6768B04}" destId="{3172FD6C-0515-48D3-A595-002D56DF9B18}" srcOrd="0" destOrd="0" presId="urn:microsoft.com/office/officeart/2005/8/layout/venn2"/>
    <dgm:cxn modelId="{AD876D54-F69C-433A-BD15-9F91B2434690}" type="presParOf" srcId="{3172FD6C-0515-48D3-A595-002D56DF9B18}" destId="{F7AB55CF-203F-4B83-BA30-3857D98E9554}" srcOrd="0" destOrd="0" presId="urn:microsoft.com/office/officeart/2005/8/layout/venn2"/>
    <dgm:cxn modelId="{07951417-C518-4B50-BA12-4289E516429B}" type="presParOf" srcId="{3172FD6C-0515-48D3-A595-002D56DF9B18}" destId="{9986F9C1-395C-462C-A260-5BE4A81B8929}" srcOrd="1" destOrd="0" presId="urn:microsoft.com/office/officeart/2005/8/layout/venn2"/>
    <dgm:cxn modelId="{5427390A-E378-4C4E-9231-3F5B707CEA1C}" type="presParOf" srcId="{F5ECB0BB-F800-42AD-A519-29B6F6768B04}" destId="{67B7E377-B53C-4F47-993D-39F31E5D4808}" srcOrd="1" destOrd="0" presId="urn:microsoft.com/office/officeart/2005/8/layout/venn2"/>
    <dgm:cxn modelId="{0974C846-287D-4E26-8118-711A9656EF8B}" type="presParOf" srcId="{67B7E377-B53C-4F47-993D-39F31E5D4808}" destId="{BEE85F0A-F8D9-41BD-82BE-13B48EAAEA77}" srcOrd="0" destOrd="0" presId="urn:microsoft.com/office/officeart/2005/8/layout/venn2"/>
    <dgm:cxn modelId="{0B316BE3-75D1-46E1-A7A1-A92CCEE8D9E6}" type="presParOf" srcId="{67B7E377-B53C-4F47-993D-39F31E5D4808}" destId="{A1F3756A-7140-48C9-BB3B-EC8DA2C06D00}" srcOrd="1" destOrd="0" presId="urn:microsoft.com/office/officeart/2005/8/layout/venn2"/>
    <dgm:cxn modelId="{11A5731E-61C2-4514-BB9A-3EBF566B3C82}" type="presParOf" srcId="{F5ECB0BB-F800-42AD-A519-29B6F6768B04}" destId="{76D8A157-95CC-4343-BBE0-3E543BF914CA}" srcOrd="2" destOrd="0" presId="urn:microsoft.com/office/officeart/2005/8/layout/venn2"/>
    <dgm:cxn modelId="{BC652996-DE7A-4F19-A985-6CD464F7B450}" type="presParOf" srcId="{76D8A157-95CC-4343-BBE0-3E543BF914CA}" destId="{48D8DC19-D1CF-45EB-851F-62EA6B809EE8}" srcOrd="0" destOrd="0" presId="urn:microsoft.com/office/officeart/2005/8/layout/venn2"/>
    <dgm:cxn modelId="{ED749034-66DA-4009-AF5A-C5459C842259}" type="presParOf" srcId="{76D8A157-95CC-4343-BBE0-3E543BF914CA}" destId="{1A8F9FD0-279F-45D1-AAB3-AAAE4D3E190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EAC02-5C2D-4CC7-A4DC-EF916EA868D9}">
      <dsp:nvSpPr>
        <dsp:cNvPr id="0" name=""/>
        <dsp:cNvSpPr/>
      </dsp:nvSpPr>
      <dsp:spPr>
        <a:xfrm rot="5400000">
          <a:off x="-178382" y="196488"/>
          <a:ext cx="952066" cy="5953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Sept-Oct 2011</a:t>
          </a:r>
        </a:p>
      </dsp:txBody>
      <dsp:txXfrm rot="-5400000">
        <a:off x="1" y="315757"/>
        <a:ext cx="595301" cy="356765"/>
      </dsp:txXfrm>
    </dsp:sp>
    <dsp:sp modelId="{2DAAF6D9-0F4F-4828-AF21-34BABBA09F39}">
      <dsp:nvSpPr>
        <dsp:cNvPr id="0" name=""/>
        <dsp:cNvSpPr/>
      </dsp:nvSpPr>
      <dsp:spPr>
        <a:xfrm rot="5400000">
          <a:off x="3504116" y="-2839890"/>
          <a:ext cx="552780" cy="63704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US" altLang="zh-CN" sz="1600" kern="1200" dirty="0"/>
            <a:t>Thick smog was appeared in many Chinese cities, but official data showed the air quality as “qualified” or only “mild polluted”.</a:t>
          </a:r>
          <a:endParaRPr lang="en-US" sz="1600" kern="1200" dirty="0"/>
        </a:p>
      </dsp:txBody>
      <dsp:txXfrm rot="-5400000">
        <a:off x="595301" y="95909"/>
        <a:ext cx="6343426" cy="498812"/>
      </dsp:txXfrm>
    </dsp:sp>
    <dsp:sp modelId="{F881EE3E-069A-4AFD-8D3A-522A684E378F}">
      <dsp:nvSpPr>
        <dsp:cNvPr id="0" name=""/>
        <dsp:cNvSpPr/>
      </dsp:nvSpPr>
      <dsp:spPr>
        <a:xfrm rot="5400000">
          <a:off x="-127564" y="1147004"/>
          <a:ext cx="850431" cy="5953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Oct.</a:t>
          </a:r>
        </a:p>
      </dsp:txBody>
      <dsp:txXfrm rot="-5400000">
        <a:off x="2" y="1317090"/>
        <a:ext cx="595301" cy="255130"/>
      </dsp:txXfrm>
    </dsp:sp>
    <dsp:sp modelId="{85B7818E-77FE-433D-8B82-CBB9C584DAF6}">
      <dsp:nvSpPr>
        <dsp:cNvPr id="0" name=""/>
        <dsp:cNvSpPr/>
      </dsp:nvSpPr>
      <dsp:spPr>
        <a:xfrm rot="5400000">
          <a:off x="3617326" y="-2164761"/>
          <a:ext cx="829524" cy="6887241"/>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altLang="zh-CN" sz="1400" kern="1200" dirty="0"/>
            <a:t>Many people started to discuss online about air pollution, Weibo soon became a public sphere for relevant discussions.</a:t>
          </a:r>
          <a:endParaRPr lang="en-US" sz="1400" kern="1200" dirty="0"/>
        </a:p>
        <a:p>
          <a:pPr marL="114300" lvl="1" indent="-114300" algn="l" defTabSz="622300">
            <a:lnSpc>
              <a:spcPct val="90000"/>
            </a:lnSpc>
            <a:spcBef>
              <a:spcPct val="0"/>
            </a:spcBef>
            <a:spcAft>
              <a:spcPct val="15000"/>
            </a:spcAft>
            <a:buChar char="•"/>
          </a:pPr>
          <a:r>
            <a:rPr lang="en-US" altLang="zh-CN" sz="1400" kern="1200" dirty="0"/>
            <a:t>Discrepancies between the Chinese government’s Air Pollution Index and an Air Quality Index published by the US Embassy in Beijing triggered intense online debates</a:t>
          </a:r>
          <a:endParaRPr lang="en-US" sz="1400" kern="1200" dirty="0"/>
        </a:p>
      </dsp:txBody>
      <dsp:txXfrm rot="-5400000">
        <a:off x="588468" y="904591"/>
        <a:ext cx="6846747" cy="748536"/>
      </dsp:txXfrm>
    </dsp:sp>
    <dsp:sp modelId="{09FA1C83-F96A-46A0-9007-95EE47B023CB}">
      <dsp:nvSpPr>
        <dsp:cNvPr id="0" name=""/>
        <dsp:cNvSpPr/>
      </dsp:nvSpPr>
      <dsp:spPr>
        <a:xfrm rot="5400000">
          <a:off x="-127564" y="2038059"/>
          <a:ext cx="850431" cy="5953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Late Oct.</a:t>
          </a:r>
        </a:p>
      </dsp:txBody>
      <dsp:txXfrm rot="-5400000">
        <a:off x="2" y="2208145"/>
        <a:ext cx="595301" cy="255130"/>
      </dsp:txXfrm>
    </dsp:sp>
    <dsp:sp modelId="{CD4CAB80-0A90-4018-9D8D-CB733D552529}">
      <dsp:nvSpPr>
        <dsp:cNvPr id="0" name=""/>
        <dsp:cNvSpPr/>
      </dsp:nvSpPr>
      <dsp:spPr>
        <a:xfrm rot="5400000">
          <a:off x="3672038" y="-1295971"/>
          <a:ext cx="812238" cy="69657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t>The term “PM 2.5” became highly popular on the online public - thousands of microblogs were calling for strengthened air quality standards in China to monitor PM2.5.</a:t>
          </a:r>
          <a:endParaRPr lang="en-US" sz="1400" kern="1200" dirty="0"/>
        </a:p>
        <a:p>
          <a:pPr marL="114300" lvl="1" indent="-114300" algn="l" defTabSz="622300">
            <a:lnSpc>
              <a:spcPct val="90000"/>
            </a:lnSpc>
            <a:spcBef>
              <a:spcPct val="0"/>
            </a:spcBef>
            <a:spcAft>
              <a:spcPct val="15000"/>
            </a:spcAft>
            <a:buChar char="•"/>
          </a:pPr>
          <a:r>
            <a:rPr lang="en-US" altLang="zh-CN" sz="1400" kern="1200" dirty="0"/>
            <a:t>A mass online protest has occurred across the country on Weibo</a:t>
          </a:r>
        </a:p>
      </dsp:txBody>
      <dsp:txXfrm rot="-5400000">
        <a:off x="595301" y="1820416"/>
        <a:ext cx="6926062" cy="732938"/>
      </dsp:txXfrm>
    </dsp:sp>
    <dsp:sp modelId="{509F42A8-A3B8-4C4B-898E-EEEA71C669C1}">
      <dsp:nvSpPr>
        <dsp:cNvPr id="0" name=""/>
        <dsp:cNvSpPr/>
      </dsp:nvSpPr>
      <dsp:spPr>
        <a:xfrm rot="5400000">
          <a:off x="-127564" y="2799384"/>
          <a:ext cx="850431" cy="5953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Nov 16</a:t>
          </a:r>
        </a:p>
      </dsp:txBody>
      <dsp:txXfrm rot="-5400000">
        <a:off x="2" y="2969470"/>
        <a:ext cx="595301" cy="255130"/>
      </dsp:txXfrm>
    </dsp:sp>
    <dsp:sp modelId="{10646C05-C57F-4434-8489-3A8EB0D1D807}">
      <dsp:nvSpPr>
        <dsp:cNvPr id="0" name=""/>
        <dsp:cNvSpPr/>
      </dsp:nvSpPr>
      <dsp:spPr>
        <a:xfrm rot="5400000">
          <a:off x="3801767" y="-534645"/>
          <a:ext cx="552780" cy="69657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None/>
          </a:pPr>
          <a:r>
            <a:rPr lang="en-US" altLang="zh-CN" sz="1500" kern="1200" dirty="0"/>
            <a:t>MEP elaborated a draft of the new </a:t>
          </a:r>
          <a:r>
            <a:rPr lang="en-US" altLang="zh-CN" sz="1500" i="1" kern="1200" dirty="0"/>
            <a:t>National</a:t>
          </a:r>
          <a:r>
            <a:rPr lang="en-US" altLang="zh-CN" sz="1500" kern="1200" dirty="0"/>
            <a:t> </a:t>
          </a:r>
          <a:r>
            <a:rPr lang="en-US" altLang="zh-CN" sz="1500" i="1" kern="1200" dirty="0"/>
            <a:t>Ambient Air Quality Standards</a:t>
          </a:r>
          <a:r>
            <a:rPr lang="en-US" altLang="zh-CN" sz="1500" kern="1200" dirty="0"/>
            <a:t> which include the monitoring of PM2.5, but only requires compulsory implementation in 2016</a:t>
          </a:r>
          <a:endParaRPr lang="en-US" sz="1500" kern="1200" dirty="0"/>
        </a:p>
      </dsp:txBody>
      <dsp:txXfrm rot="-5400000">
        <a:off x="595301" y="2698805"/>
        <a:ext cx="6938728" cy="498812"/>
      </dsp:txXfrm>
    </dsp:sp>
    <dsp:sp modelId="{186067A9-382B-435A-B380-155EBB1E405C}">
      <dsp:nvSpPr>
        <dsp:cNvPr id="0" name=""/>
        <dsp:cNvSpPr/>
      </dsp:nvSpPr>
      <dsp:spPr>
        <a:xfrm rot="5400000">
          <a:off x="-127564" y="3610269"/>
          <a:ext cx="850431" cy="5953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Dec.</a:t>
          </a:r>
        </a:p>
      </dsp:txBody>
      <dsp:txXfrm rot="-5400000">
        <a:off x="2" y="3780355"/>
        <a:ext cx="595301" cy="255130"/>
      </dsp:txXfrm>
    </dsp:sp>
    <dsp:sp modelId="{CD4EFB8D-DE5F-4614-A3AD-D636357AFD0F}">
      <dsp:nvSpPr>
        <dsp:cNvPr id="0" name=""/>
        <dsp:cNvSpPr/>
      </dsp:nvSpPr>
      <dsp:spPr>
        <a:xfrm rot="5400000">
          <a:off x="3752208" y="276239"/>
          <a:ext cx="651899" cy="6965712"/>
        </a:xfrm>
        <a:prstGeom prst="round2SameRect">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altLang="zh-CN" sz="1400" kern="1200" dirty="0">
              <a:ln>
                <a:noFill/>
              </a:ln>
            </a:rPr>
            <a:t>Many provincial and municipal governments expressed their willingness of implementing immediately the new standards, but campaign participants were unsatisfied with the MEP’s decision and openly called it into question on Weibo.</a:t>
          </a:r>
          <a:endParaRPr lang="en-US" sz="1400" kern="1200" dirty="0">
            <a:ln>
              <a:noFill/>
            </a:ln>
          </a:endParaRPr>
        </a:p>
      </dsp:txBody>
      <dsp:txXfrm rot="-5400000">
        <a:off x="595302" y="3464969"/>
        <a:ext cx="6933889" cy="588253"/>
      </dsp:txXfrm>
    </dsp:sp>
    <dsp:sp modelId="{A2DE1A1C-3B5D-4B8B-A665-5C92861EA7B2}">
      <dsp:nvSpPr>
        <dsp:cNvPr id="0" name=""/>
        <dsp:cNvSpPr/>
      </dsp:nvSpPr>
      <dsp:spPr>
        <a:xfrm rot="5400000">
          <a:off x="-127564" y="4371595"/>
          <a:ext cx="850431" cy="5953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Dec. 26</a:t>
          </a:r>
        </a:p>
      </dsp:txBody>
      <dsp:txXfrm rot="-5400000">
        <a:off x="2" y="4541681"/>
        <a:ext cx="595301" cy="255130"/>
      </dsp:txXfrm>
    </dsp:sp>
    <dsp:sp modelId="{9C6EF256-B4B3-4805-A45E-E9CDC78F55EA}">
      <dsp:nvSpPr>
        <dsp:cNvPr id="0" name=""/>
        <dsp:cNvSpPr/>
      </dsp:nvSpPr>
      <dsp:spPr>
        <a:xfrm rot="5400000">
          <a:off x="3801767" y="1037565"/>
          <a:ext cx="552780" cy="69657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altLang="zh-CN" sz="1400" kern="1200" dirty="0"/>
            <a:t>The then Chinese environment minister announced that big cities and cities in the developed areas will be required  to implement the new standards in 2012, this decision was officially confirmed by the State Council on February 29, 2012.</a:t>
          </a:r>
          <a:endParaRPr lang="en-US" sz="1400" kern="1200" dirty="0"/>
        </a:p>
      </dsp:txBody>
      <dsp:txXfrm rot="-5400000">
        <a:off x="595301" y="4271015"/>
        <a:ext cx="6938728" cy="498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55CF-203F-4B83-BA30-3857D98E9554}">
      <dsp:nvSpPr>
        <dsp:cNvPr id="0" name=""/>
        <dsp:cNvSpPr/>
      </dsp:nvSpPr>
      <dsp:spPr>
        <a:xfrm>
          <a:off x="1414996" y="-29899"/>
          <a:ext cx="4525963"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Ordinary Internet users </a:t>
          </a:r>
          <a:endParaRPr lang="zh-CN" altLang="en-US" sz="1400" kern="1200" dirty="0"/>
        </a:p>
      </dsp:txBody>
      <dsp:txXfrm>
        <a:off x="2887065" y="196398"/>
        <a:ext cx="1581824" cy="678894"/>
      </dsp:txXfrm>
    </dsp:sp>
    <dsp:sp modelId="{BEE85F0A-F8D9-41BD-82BE-13B48EAAEA77}">
      <dsp:nvSpPr>
        <dsp:cNvPr id="0" name=""/>
        <dsp:cNvSpPr/>
      </dsp:nvSpPr>
      <dsp:spPr>
        <a:xfrm>
          <a:off x="1851123" y="873290"/>
          <a:ext cx="3581202" cy="35724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Celebrities and citizens willing to tackle air pollution</a:t>
          </a:r>
          <a:endParaRPr lang="zh-CN" altLang="en-US" sz="1400" kern="1200" dirty="0"/>
        </a:p>
      </dsp:txBody>
      <dsp:txXfrm>
        <a:off x="2807304" y="1096570"/>
        <a:ext cx="1668840" cy="669839"/>
      </dsp:txXfrm>
    </dsp:sp>
    <dsp:sp modelId="{48D8DC19-D1CF-45EB-851F-62EA6B809EE8}">
      <dsp:nvSpPr>
        <dsp:cNvPr id="0" name=""/>
        <dsp:cNvSpPr/>
      </dsp:nvSpPr>
      <dsp:spPr>
        <a:xfrm>
          <a:off x="2412473" y="1897176"/>
          <a:ext cx="2423381" cy="2548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Network of green discourse and knowledge established by environmental activists</a:t>
          </a:r>
          <a:endParaRPr lang="zh-CN" altLang="en-US" sz="1400" kern="1200" dirty="0"/>
        </a:p>
      </dsp:txBody>
      <dsp:txXfrm>
        <a:off x="2767369" y="2534324"/>
        <a:ext cx="1713589" cy="12742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0AC87-8A4B-49EA-812A-6390A9CEE6F0}" type="datetimeFigureOut">
              <a:rPr lang="fr-CH" smtClean="0"/>
              <a:t>24.11.2016</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3061B-54F0-4354-BDB4-57A7E7C15E61}" type="slidenum">
              <a:rPr lang="fr-CH" smtClean="0"/>
              <a:t>‹#›</a:t>
            </a:fld>
            <a:endParaRPr lang="fr-CH"/>
          </a:p>
        </p:txBody>
      </p:sp>
    </p:spTree>
    <p:extLst>
      <p:ext uri="{BB962C8B-B14F-4D97-AF65-F5344CB8AC3E}">
        <p14:creationId xmlns:p14="http://schemas.microsoft.com/office/powerpoint/2010/main" val="262765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30,000 to 50,000 so-called mass incidents every year, environmental</a:t>
            </a:r>
            <a:r>
              <a:rPr lang="en-US" sz="1200" b="0" i="0" kern="1200" baseline="0" dirty="0">
                <a:solidFill>
                  <a:schemeClr val="tx1"/>
                </a:solidFill>
                <a:effectLst/>
                <a:latin typeface="+mn-lt"/>
                <a:ea typeface="+mn-ea"/>
                <a:cs typeface="+mn-cs"/>
              </a:rPr>
              <a:t> pollution is a major cause</a:t>
            </a:r>
            <a:endParaRPr lang="en-US" altLang="zh-CN"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ym typeface="Wingdings" panose="05000000000000000000" pitchFamily="2" charset="2"/>
              </a:rPr>
              <a:t>The development of environmental activism and the bloom of the Internet in China are mutually constitutive, but little research has examined empirically the emergence and process of online environmental advocacy </a:t>
            </a:r>
            <a:endParaRPr lang="zh-CN" altLang="en-US" sz="1200" dirty="0"/>
          </a:p>
          <a:p>
            <a:endParaRPr lang="en-US" dirty="0"/>
          </a:p>
        </p:txBody>
      </p:sp>
      <p:sp>
        <p:nvSpPr>
          <p:cNvPr id="4" name="Slide Number Placeholder 3"/>
          <p:cNvSpPr>
            <a:spLocks noGrp="1"/>
          </p:cNvSpPr>
          <p:nvPr>
            <p:ph type="sldNum" sz="quarter" idx="10"/>
          </p:nvPr>
        </p:nvSpPr>
        <p:spPr/>
        <p:txBody>
          <a:bodyPr/>
          <a:lstStyle/>
          <a:p>
            <a:fld id="{5AB3061B-54F0-4354-BDB4-57A7E7C15E61}" type="slidenum">
              <a:rPr lang="fr-CH" smtClean="0"/>
              <a:t>3</a:t>
            </a:fld>
            <a:endParaRPr lang="fr-CH"/>
          </a:p>
        </p:txBody>
      </p:sp>
    </p:spTree>
    <p:extLst>
      <p:ext uri="{BB962C8B-B14F-4D97-AF65-F5344CB8AC3E}">
        <p14:creationId xmlns:p14="http://schemas.microsoft.com/office/powerpoint/2010/main" val="112344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ym typeface="Wingdings" panose="05000000000000000000" pitchFamily="2" charset="2"/>
              </a:rPr>
              <a:t>The development of environmental activism and the bloom of the Internet in China are mutually constitutive, but little research has examined empirically the emergence and process of online environmental advocacy </a:t>
            </a:r>
            <a:endParaRPr lang="zh-CN" altLang="en-US" sz="1200" dirty="0"/>
          </a:p>
          <a:p>
            <a:endParaRPr lang="en-US" dirty="0"/>
          </a:p>
          <a:p>
            <a:pPr marL="0" indent="0">
              <a:buNone/>
            </a:pPr>
            <a:r>
              <a:rPr lang="en-US" altLang="zh-CN" sz="1200" dirty="0"/>
              <a:t>- Major actors and their networks</a:t>
            </a:r>
          </a:p>
          <a:p>
            <a:pPr marL="0" indent="0">
              <a:buNone/>
            </a:pPr>
            <a:r>
              <a:rPr lang="en-US" altLang="zh-CN" sz="1200" dirty="0"/>
              <a:t>- Social norms embedded in today’s environmental campaigns</a:t>
            </a:r>
          </a:p>
          <a:p>
            <a:endParaRPr lang="en-US" dirty="0"/>
          </a:p>
        </p:txBody>
      </p:sp>
      <p:sp>
        <p:nvSpPr>
          <p:cNvPr id="4" name="Slide Number Placeholder 3"/>
          <p:cNvSpPr>
            <a:spLocks noGrp="1"/>
          </p:cNvSpPr>
          <p:nvPr>
            <p:ph type="sldNum" sz="quarter" idx="10"/>
          </p:nvPr>
        </p:nvSpPr>
        <p:spPr/>
        <p:txBody>
          <a:bodyPr/>
          <a:lstStyle/>
          <a:p>
            <a:fld id="{5AB3061B-54F0-4354-BDB4-57A7E7C15E61}" type="slidenum">
              <a:rPr lang="fr-CH" smtClean="0"/>
              <a:t>4</a:t>
            </a:fld>
            <a:endParaRPr lang="fr-CH"/>
          </a:p>
        </p:txBody>
      </p:sp>
    </p:spTree>
    <p:extLst>
      <p:ext uri="{BB962C8B-B14F-4D97-AF65-F5344CB8AC3E}">
        <p14:creationId xmlns:p14="http://schemas.microsoft.com/office/powerpoint/2010/main" val="429473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3061B-54F0-4354-BDB4-57A7E7C15E61}" type="slidenum">
              <a:rPr lang="fr-CH" smtClean="0"/>
              <a:t>5</a:t>
            </a:fld>
            <a:endParaRPr lang="fr-CH"/>
          </a:p>
        </p:txBody>
      </p:sp>
    </p:spTree>
    <p:extLst>
      <p:ext uri="{BB962C8B-B14F-4D97-AF65-F5344CB8AC3E}">
        <p14:creationId xmlns:p14="http://schemas.microsoft.com/office/powerpoint/2010/main" val="279727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Key figures are far more active than lay people in the campaign by producing new information and setting new agenda.</a:t>
            </a:r>
          </a:p>
          <a:p>
            <a:endParaRPr lang="en-US" dirty="0"/>
          </a:p>
        </p:txBody>
      </p:sp>
      <p:sp>
        <p:nvSpPr>
          <p:cNvPr id="4" name="Slide Number Placeholder 3"/>
          <p:cNvSpPr>
            <a:spLocks noGrp="1"/>
          </p:cNvSpPr>
          <p:nvPr>
            <p:ph type="sldNum" sz="quarter" idx="10"/>
          </p:nvPr>
        </p:nvSpPr>
        <p:spPr/>
        <p:txBody>
          <a:bodyPr/>
          <a:lstStyle/>
          <a:p>
            <a:fld id="{5AB3061B-54F0-4354-BDB4-57A7E7C15E61}" type="slidenum">
              <a:rPr lang="fr-CH" smtClean="0"/>
              <a:t>10</a:t>
            </a:fld>
            <a:endParaRPr lang="fr-CH"/>
          </a:p>
        </p:txBody>
      </p:sp>
    </p:spTree>
    <p:extLst>
      <p:ext uri="{BB962C8B-B14F-4D97-AF65-F5344CB8AC3E}">
        <p14:creationId xmlns:p14="http://schemas.microsoft.com/office/powerpoint/2010/main" val="270113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users can “tag” people in pictures and posts, read news, start groups, organize protests, or pay for meals. With its convenient and versatile features, </a:t>
            </a:r>
            <a:r>
              <a:rPr lang="en-US" dirty="0" err="1"/>
              <a:t>Weixin</a:t>
            </a:r>
            <a:r>
              <a:rPr lang="en-US" dirty="0"/>
              <a:t> has spread widely. </a:t>
            </a:r>
          </a:p>
          <a:p>
            <a:endParaRPr lang="en-US" dirty="0"/>
          </a:p>
          <a:p>
            <a:r>
              <a:rPr lang="en-US" dirty="0"/>
              <a:t>comes packed with more tools than a Swiss army knife” while still giving users the option of privacy</a:t>
            </a:r>
            <a:endParaRPr lang="en-US" dirty="0"/>
          </a:p>
        </p:txBody>
      </p:sp>
      <p:sp>
        <p:nvSpPr>
          <p:cNvPr id="4" name="Slide Number Placeholder 3"/>
          <p:cNvSpPr>
            <a:spLocks noGrp="1"/>
          </p:cNvSpPr>
          <p:nvPr>
            <p:ph type="sldNum" sz="quarter" idx="10"/>
          </p:nvPr>
        </p:nvSpPr>
        <p:spPr/>
        <p:txBody>
          <a:bodyPr/>
          <a:lstStyle/>
          <a:p>
            <a:fld id="{5AB3061B-54F0-4354-BDB4-57A7E7C15E61}" type="slidenum">
              <a:rPr lang="fr-CH" smtClean="0"/>
              <a:t>15</a:t>
            </a:fld>
            <a:endParaRPr lang="fr-CH"/>
          </a:p>
        </p:txBody>
      </p:sp>
    </p:spTree>
    <p:extLst>
      <p:ext uri="{BB962C8B-B14F-4D97-AF65-F5344CB8AC3E}">
        <p14:creationId xmlns:p14="http://schemas.microsoft.com/office/powerpoint/2010/main" val="128371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Homophily</a:t>
            </a:r>
            <a:r>
              <a:rPr lang="en-US" dirty="0"/>
              <a:t> </a:t>
            </a:r>
          </a:p>
        </p:txBody>
      </p:sp>
      <p:sp>
        <p:nvSpPr>
          <p:cNvPr id="4" name="Slide Number Placeholder 3"/>
          <p:cNvSpPr>
            <a:spLocks noGrp="1"/>
          </p:cNvSpPr>
          <p:nvPr>
            <p:ph type="sldNum" sz="quarter" idx="10"/>
          </p:nvPr>
        </p:nvSpPr>
        <p:spPr/>
        <p:txBody>
          <a:bodyPr/>
          <a:lstStyle/>
          <a:p>
            <a:fld id="{5AB3061B-54F0-4354-BDB4-57A7E7C15E61}" type="slidenum">
              <a:rPr lang="fr-CH" smtClean="0"/>
              <a:t>16</a:t>
            </a:fld>
            <a:endParaRPr lang="fr-CH"/>
          </a:p>
        </p:txBody>
      </p:sp>
    </p:spTree>
    <p:extLst>
      <p:ext uri="{BB962C8B-B14F-4D97-AF65-F5344CB8AC3E}">
        <p14:creationId xmlns:p14="http://schemas.microsoft.com/office/powerpoint/2010/main" val="3377881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476600"/>
            <a:ext cx="7273106" cy="1080119"/>
          </a:xfrm>
        </p:spPr>
        <p:txBody>
          <a:bodyPr lIns="0" anchor="t" anchorCtr="0">
            <a:normAutofit/>
          </a:bodyPr>
          <a:lstStyle>
            <a:lvl1pPr algn="l">
              <a:defRPr sz="2800" b="1" cap="all" baseline="0"/>
            </a:lvl1pPr>
          </a:lstStyle>
          <a:p>
            <a:r>
              <a:rPr lang="en-US"/>
              <a:t>Click to edit Master title style</a:t>
            </a:r>
            <a:endParaRPr lang="fr-CH" dirty="0"/>
          </a:p>
        </p:txBody>
      </p:sp>
      <p:sp>
        <p:nvSpPr>
          <p:cNvPr id="3" name="Subtitle 2"/>
          <p:cNvSpPr>
            <a:spLocks noGrp="1"/>
          </p:cNvSpPr>
          <p:nvPr>
            <p:ph type="subTitle" idx="1"/>
          </p:nvPr>
        </p:nvSpPr>
        <p:spPr>
          <a:xfrm>
            <a:off x="1187624" y="4556720"/>
            <a:ext cx="7273106" cy="1789216"/>
          </a:xfrm>
        </p:spPr>
        <p:txBody>
          <a:bodyPr lIns="0">
            <a:normAutofit/>
          </a:bodyPr>
          <a:lstStyle>
            <a:lvl1pPr marL="0" indent="0" algn="l">
              <a:buNone/>
              <a:defRPr sz="24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H" dirty="0"/>
          </a:p>
        </p:txBody>
      </p:sp>
      <p:sp>
        <p:nvSpPr>
          <p:cNvPr id="4" name="Date Placeholder 3"/>
          <p:cNvSpPr>
            <a:spLocks noGrp="1"/>
          </p:cNvSpPr>
          <p:nvPr>
            <p:ph type="dt" sz="half" idx="10"/>
          </p:nvPr>
        </p:nvSpPr>
        <p:spPr/>
        <p:txBody>
          <a:bodyPr/>
          <a:lstStyle/>
          <a:p>
            <a:r>
              <a:rPr lang="fr-FR"/>
              <a:t>Date</a:t>
            </a:r>
            <a:endParaRPr lang="fr-CH"/>
          </a:p>
        </p:txBody>
      </p:sp>
      <p:sp>
        <p:nvSpPr>
          <p:cNvPr id="5" name="Footer Placeholder 4"/>
          <p:cNvSpPr>
            <a:spLocks noGrp="1"/>
          </p:cNvSpPr>
          <p:nvPr>
            <p:ph type="ftr" sz="quarter" idx="11"/>
          </p:nvPr>
        </p:nvSpPr>
        <p:spPr/>
        <p:txBody>
          <a:bodyPr/>
          <a:lstStyle/>
          <a:p>
            <a:r>
              <a:rPr lang="fr-CH"/>
              <a:t>Rédacteur - Service</a:t>
            </a:r>
          </a:p>
        </p:txBody>
      </p:sp>
      <p:sp>
        <p:nvSpPr>
          <p:cNvPr id="6" name="Slide Number Placeholder 5"/>
          <p:cNvSpPr>
            <a:spLocks noGrp="1"/>
          </p:cNvSpPr>
          <p:nvPr>
            <p:ph type="sldNum" sz="quarter" idx="12"/>
          </p:nvPr>
        </p:nvSpPr>
        <p:spPr/>
        <p:txBody>
          <a:bodyPr/>
          <a:lstStyle/>
          <a:p>
            <a:fld id="{5AAB3185-A414-4A48-9E3E-7DCCD62554A2}" type="slidenum">
              <a:rPr lang="fr-CH" smtClean="0"/>
              <a:t>‹#›</a:t>
            </a:fld>
            <a:endParaRPr lang="fr-CH"/>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00" y="144000"/>
            <a:ext cx="2097087"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icture Placeholder 7"/>
          <p:cNvSpPr>
            <a:spLocks noGrp="1"/>
          </p:cNvSpPr>
          <p:nvPr>
            <p:ph type="pic" sz="quarter" idx="13"/>
          </p:nvPr>
        </p:nvSpPr>
        <p:spPr>
          <a:xfrm>
            <a:off x="1187624" y="1330325"/>
            <a:ext cx="7272808" cy="2098675"/>
          </a:xfrm>
        </p:spPr>
        <p:txBody>
          <a:bodyPr/>
          <a:lstStyle/>
          <a:p>
            <a:r>
              <a:rPr lang="en-US"/>
              <a:t>Click icon to add picture</a:t>
            </a:r>
            <a:endParaRPr lang="fr-CH" dirty="0"/>
          </a:p>
        </p:txBody>
      </p:sp>
    </p:spTree>
    <p:extLst>
      <p:ext uri="{BB962C8B-B14F-4D97-AF65-F5344CB8AC3E}">
        <p14:creationId xmlns:p14="http://schemas.microsoft.com/office/powerpoint/2010/main" val="358954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Date</a:t>
            </a:r>
            <a:endParaRPr lang="fr-CH"/>
          </a:p>
        </p:txBody>
      </p:sp>
      <p:sp>
        <p:nvSpPr>
          <p:cNvPr id="3" name="Footer Placeholder 2"/>
          <p:cNvSpPr>
            <a:spLocks noGrp="1"/>
          </p:cNvSpPr>
          <p:nvPr>
            <p:ph type="ftr" sz="quarter" idx="11"/>
          </p:nvPr>
        </p:nvSpPr>
        <p:spPr/>
        <p:txBody>
          <a:bodyPr/>
          <a:lstStyle/>
          <a:p>
            <a:pPr algn="l"/>
            <a:r>
              <a:rPr lang="fr-CH" dirty="0"/>
              <a:t>Rédacteur - Service</a:t>
            </a:r>
          </a:p>
        </p:txBody>
      </p:sp>
      <p:sp>
        <p:nvSpPr>
          <p:cNvPr id="4" name="Slide Number Placeholder 3"/>
          <p:cNvSpPr>
            <a:spLocks noGrp="1"/>
          </p:cNvSpPr>
          <p:nvPr>
            <p:ph type="sldNum" sz="quarter" idx="12"/>
          </p:nvPr>
        </p:nvSpPr>
        <p:spPr/>
        <p:txBody>
          <a:bodyPr/>
          <a:lstStyle/>
          <a:p>
            <a:fld id="{5AAB3185-A414-4A48-9E3E-7DCCD62554A2}" type="slidenum">
              <a:rPr lang="fr-CH" smtClean="0"/>
              <a:t>‹#›</a:t>
            </a:fld>
            <a:endParaRPr lang="fr-CH"/>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504" y="6003318"/>
            <a:ext cx="1440000" cy="6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54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title1 style</a:t>
            </a:r>
            <a:endParaRPr lang="fr-CH" dirty="0"/>
          </a:p>
        </p:txBody>
      </p:sp>
      <p:sp>
        <p:nvSpPr>
          <p:cNvPr id="3" name="Content Placeholder 2"/>
          <p:cNvSpPr>
            <a:spLocks noGrp="1"/>
          </p:cNvSpPr>
          <p:nvPr>
            <p:ph idx="1"/>
          </p:nvPr>
        </p:nvSpPr>
        <p:spPr>
          <a:xfrm>
            <a:off x="1187624" y="1600201"/>
            <a:ext cx="7283450" cy="4204800"/>
          </a:xfrm>
        </p:spPr>
        <p:txBody>
          <a:bodyPr lIns="0"/>
          <a:lstStyle>
            <a:lvl1pPr>
              <a:defRPr>
                <a:latin typeface="Arial" panose="020B0604020202020204" pitchFamily="34" charset="0"/>
                <a:cs typeface="Arial" pitchFamily="34" charset="0"/>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fr-FR"/>
              <a:t>Date</a:t>
            </a:r>
            <a:endParaRPr lang="fr-CH"/>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lgn="l"/>
            <a:r>
              <a:rPr lang="fr-CH" dirty="0"/>
              <a:t>Rédacteur - Service</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1417" y="5661248"/>
            <a:ext cx="2097087"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6"/>
          <p:cNvSpPr>
            <a:spLocks noGrp="1"/>
          </p:cNvSpPr>
          <p:nvPr>
            <p:ph type="body" sz="quarter" idx="14"/>
          </p:nvPr>
        </p:nvSpPr>
        <p:spPr>
          <a:xfrm>
            <a:off x="1187624" y="692696"/>
            <a:ext cx="7272338" cy="576263"/>
          </a:xfrm>
        </p:spPr>
        <p:txBody>
          <a:bodyPr>
            <a:normAutofit/>
          </a:bodyPr>
          <a:lstStyle>
            <a:lvl1pPr>
              <a:defRPr sz="2400" cap="all" baseline="0">
                <a:latin typeface="+mj-lt"/>
              </a:defRPr>
            </a:lvl1pPr>
          </a:lstStyle>
          <a:p>
            <a:pPr lvl="0"/>
            <a:r>
              <a:rPr lang="en-US"/>
              <a:t>Click to edit Master text styles</a:t>
            </a:r>
          </a:p>
        </p:txBody>
      </p:sp>
      <p:sp>
        <p:nvSpPr>
          <p:cNvPr id="9" name="Slide Number Placeholder 5"/>
          <p:cNvSpPr>
            <a:spLocks noGrp="1"/>
          </p:cNvSpPr>
          <p:nvPr>
            <p:ph type="sldNum" sz="quarter" idx="12"/>
          </p:nvPr>
        </p:nvSpPr>
        <p:spPr>
          <a:xfrm>
            <a:off x="8676456" y="188640"/>
            <a:ext cx="467544" cy="365125"/>
          </a:xfrm>
        </p:spPr>
        <p:txBody>
          <a:bodyPr/>
          <a:lstStyle/>
          <a:p>
            <a:fld id="{5AAB3185-A414-4A48-9E3E-7DCCD62554A2}" type="slidenum">
              <a:rPr lang="fr-CH" smtClean="0"/>
              <a:t>‹#›</a:t>
            </a:fld>
            <a:endParaRPr lang="fr-CH"/>
          </a:p>
        </p:txBody>
      </p:sp>
    </p:spTree>
    <p:extLst>
      <p:ext uri="{BB962C8B-B14F-4D97-AF65-F5344CB8AC3E}">
        <p14:creationId xmlns:p14="http://schemas.microsoft.com/office/powerpoint/2010/main" val="40418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1">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476600"/>
            <a:ext cx="7273106" cy="1080119"/>
          </a:xfrm>
        </p:spPr>
        <p:txBody>
          <a:bodyPr lIns="0" anchor="t" anchorCtr="0">
            <a:normAutofit/>
          </a:bodyPr>
          <a:lstStyle>
            <a:lvl1pPr algn="l">
              <a:defRPr sz="2800" b="1" cap="all" baseline="0"/>
            </a:lvl1pPr>
          </a:lstStyle>
          <a:p>
            <a:r>
              <a:rPr lang="en-US"/>
              <a:t>Click to edit Master title style</a:t>
            </a:r>
            <a:endParaRPr lang="fr-CH" dirty="0"/>
          </a:p>
        </p:txBody>
      </p:sp>
      <p:sp>
        <p:nvSpPr>
          <p:cNvPr id="3" name="Subtitle 2"/>
          <p:cNvSpPr>
            <a:spLocks noGrp="1"/>
          </p:cNvSpPr>
          <p:nvPr>
            <p:ph type="subTitle" idx="1"/>
          </p:nvPr>
        </p:nvSpPr>
        <p:spPr>
          <a:xfrm>
            <a:off x="1187624" y="4556720"/>
            <a:ext cx="7273106" cy="1752600"/>
          </a:xfrm>
        </p:spPr>
        <p:txBody>
          <a:bodyPr lIns="0">
            <a:normAutofit/>
          </a:bodyPr>
          <a:lstStyle>
            <a:lvl1pPr marL="0" indent="0" algn="l">
              <a:buNone/>
              <a:defRPr sz="24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H" dirty="0"/>
          </a:p>
        </p:txBody>
      </p:sp>
      <p:sp>
        <p:nvSpPr>
          <p:cNvPr id="4" name="Date Placeholder 3"/>
          <p:cNvSpPr>
            <a:spLocks noGrp="1"/>
          </p:cNvSpPr>
          <p:nvPr>
            <p:ph type="dt" sz="half" idx="10"/>
          </p:nvPr>
        </p:nvSpPr>
        <p:spPr/>
        <p:txBody>
          <a:bodyPr/>
          <a:lstStyle/>
          <a:p>
            <a:r>
              <a:rPr lang="fr-FR"/>
              <a:t>Date</a:t>
            </a:r>
            <a:endParaRPr lang="fr-CH"/>
          </a:p>
        </p:txBody>
      </p:sp>
      <p:sp>
        <p:nvSpPr>
          <p:cNvPr id="5" name="Footer Placeholder 4"/>
          <p:cNvSpPr>
            <a:spLocks noGrp="1"/>
          </p:cNvSpPr>
          <p:nvPr>
            <p:ph type="ftr" sz="quarter" idx="11"/>
          </p:nvPr>
        </p:nvSpPr>
        <p:spPr/>
        <p:txBody>
          <a:bodyPr/>
          <a:lstStyle/>
          <a:p>
            <a:r>
              <a:rPr lang="fr-CH"/>
              <a:t>Rédacteur - Service</a:t>
            </a:r>
          </a:p>
        </p:txBody>
      </p:sp>
      <p:sp>
        <p:nvSpPr>
          <p:cNvPr id="6" name="Slide Number Placeholder 5"/>
          <p:cNvSpPr>
            <a:spLocks noGrp="1"/>
          </p:cNvSpPr>
          <p:nvPr>
            <p:ph type="sldNum" sz="quarter" idx="12"/>
          </p:nvPr>
        </p:nvSpPr>
        <p:spPr/>
        <p:txBody>
          <a:bodyPr/>
          <a:lstStyle/>
          <a:p>
            <a:fld id="{5AAB3185-A414-4A48-9E3E-7DCCD62554A2}" type="slidenum">
              <a:rPr lang="fr-CH" smtClean="0"/>
              <a:t>‹#›</a:t>
            </a:fld>
            <a:endParaRPr lang="fr-CH"/>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00" y="144000"/>
            <a:ext cx="2097087"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36210"/>
          <a:stretch/>
        </p:blipFill>
        <p:spPr>
          <a:xfrm>
            <a:off x="1189920" y="1346253"/>
            <a:ext cx="7270512" cy="2082747"/>
          </a:xfrm>
          <a:prstGeom prst="rect">
            <a:avLst/>
          </a:prstGeom>
        </p:spPr>
      </p:pic>
    </p:spTree>
    <p:extLst>
      <p:ext uri="{BB962C8B-B14F-4D97-AF65-F5344CB8AC3E}">
        <p14:creationId xmlns:p14="http://schemas.microsoft.com/office/powerpoint/2010/main" val="363760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ictur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1645" cy="6858000"/>
          </a:xfrm>
          <a:prstGeom prst="rect">
            <a:avLst/>
          </a:prstGeom>
        </p:spPr>
      </p:pic>
      <p:sp>
        <p:nvSpPr>
          <p:cNvPr id="2" name="Title 1"/>
          <p:cNvSpPr>
            <a:spLocks noGrp="1"/>
          </p:cNvSpPr>
          <p:nvPr>
            <p:ph type="ctrTitle"/>
          </p:nvPr>
        </p:nvSpPr>
        <p:spPr>
          <a:xfrm>
            <a:off x="1187624" y="3476600"/>
            <a:ext cx="7954020" cy="888503"/>
          </a:xfrm>
          <a:solidFill>
            <a:srgbClr val="FFFFFF"/>
          </a:solidFill>
        </p:spPr>
        <p:txBody>
          <a:bodyPr lIns="0" anchor="t" anchorCtr="0">
            <a:normAutofit/>
          </a:bodyPr>
          <a:lstStyle>
            <a:lvl1pPr algn="l">
              <a:defRPr sz="2800" b="1" cap="all" baseline="0"/>
            </a:lvl1pPr>
          </a:lstStyle>
          <a:p>
            <a:r>
              <a:rPr lang="en-US"/>
              <a:t>Click to edit Master title style</a:t>
            </a:r>
            <a:endParaRPr lang="fr-CH" dirty="0"/>
          </a:p>
        </p:txBody>
      </p:sp>
      <p:sp>
        <p:nvSpPr>
          <p:cNvPr id="3" name="Subtitle 2"/>
          <p:cNvSpPr>
            <a:spLocks noGrp="1"/>
          </p:cNvSpPr>
          <p:nvPr>
            <p:ph type="subTitle" idx="1"/>
          </p:nvPr>
        </p:nvSpPr>
        <p:spPr>
          <a:xfrm>
            <a:off x="1187624" y="4365184"/>
            <a:ext cx="7954020" cy="720000"/>
          </a:xfrm>
          <a:solidFill>
            <a:srgbClr val="FFFFFF"/>
          </a:solidFill>
        </p:spPr>
        <p:txBody>
          <a:bodyPr lIns="0">
            <a:normAutofit/>
          </a:bodyPr>
          <a:lstStyle>
            <a:lvl1pPr marL="0" indent="0" algn="l">
              <a:buNone/>
              <a:defRPr sz="24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H" dirty="0"/>
          </a:p>
        </p:txBody>
      </p:sp>
      <p:sp>
        <p:nvSpPr>
          <p:cNvPr id="6" name="Slide Number Placeholder 5"/>
          <p:cNvSpPr>
            <a:spLocks noGrp="1"/>
          </p:cNvSpPr>
          <p:nvPr>
            <p:ph type="sldNum" sz="quarter" idx="12"/>
          </p:nvPr>
        </p:nvSpPr>
        <p:spPr/>
        <p:txBody>
          <a:bodyPr/>
          <a:lstStyle/>
          <a:p>
            <a:fld id="{5AAB3185-A414-4A48-9E3E-7DCCD62554A2}" type="slidenum">
              <a:rPr lang="fr-CH" smtClean="0"/>
              <a:t>‹#›</a:t>
            </a:fld>
            <a:endParaRPr lang="fr-CH"/>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3" y="211777"/>
            <a:ext cx="2025576" cy="909236"/>
          </a:xfrm>
          <a:prstGeom prst="rect">
            <a:avLst/>
          </a:prstGeom>
        </p:spPr>
      </p:pic>
    </p:spTree>
    <p:extLst>
      <p:ext uri="{BB962C8B-B14F-4D97-AF65-F5344CB8AC3E}">
        <p14:creationId xmlns:p14="http://schemas.microsoft.com/office/powerpoint/2010/main" val="266791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title1 style</a:t>
            </a:r>
            <a:endParaRPr lang="fr-CH" dirty="0"/>
          </a:p>
        </p:txBody>
      </p:sp>
      <p:sp>
        <p:nvSpPr>
          <p:cNvPr id="4" name="Date Placeholder 3"/>
          <p:cNvSpPr>
            <a:spLocks noGrp="1"/>
          </p:cNvSpPr>
          <p:nvPr>
            <p:ph type="dt" sz="half" idx="10"/>
          </p:nvPr>
        </p:nvSpPr>
        <p:spPr/>
        <p:txBody>
          <a:bodyPr/>
          <a:lstStyle/>
          <a:p>
            <a:r>
              <a:rPr lang="fr-FR"/>
              <a:t>Date</a:t>
            </a:r>
            <a:endParaRPr lang="fr-CH"/>
          </a:p>
        </p:txBody>
      </p:sp>
      <p:sp>
        <p:nvSpPr>
          <p:cNvPr id="5" name="Footer Placeholder 4"/>
          <p:cNvSpPr>
            <a:spLocks noGrp="1"/>
          </p:cNvSpPr>
          <p:nvPr>
            <p:ph type="ftr" sz="quarter" idx="11"/>
          </p:nvPr>
        </p:nvSpPr>
        <p:spPr/>
        <p:txBody>
          <a:bodyPr/>
          <a:lstStyle/>
          <a:p>
            <a:pPr algn="l"/>
            <a:r>
              <a:rPr lang="fr-CH" dirty="0"/>
              <a:t>Rédacteur - Service</a:t>
            </a:r>
          </a:p>
        </p:txBody>
      </p:sp>
      <p:sp>
        <p:nvSpPr>
          <p:cNvPr id="6" name="Slide Number Placeholder 5"/>
          <p:cNvSpPr>
            <a:spLocks noGrp="1"/>
          </p:cNvSpPr>
          <p:nvPr>
            <p:ph type="sldNum" sz="quarter" idx="12"/>
          </p:nvPr>
        </p:nvSpPr>
        <p:spPr/>
        <p:txBody>
          <a:bodyPr/>
          <a:lstStyle/>
          <a:p>
            <a:fld id="{5AAB3185-A414-4A48-9E3E-7DCCD62554A2}" type="slidenum">
              <a:rPr lang="fr-CH" smtClean="0"/>
              <a:t>‹#›</a:t>
            </a:fld>
            <a:endParaRPr lang="fr-CH"/>
          </a:p>
        </p:txBody>
      </p:sp>
      <p:sp>
        <p:nvSpPr>
          <p:cNvPr id="10" name="Text Placeholder 2"/>
          <p:cNvSpPr>
            <a:spLocks noGrp="1"/>
          </p:cNvSpPr>
          <p:nvPr>
            <p:ph idx="13"/>
          </p:nvPr>
        </p:nvSpPr>
        <p:spPr>
          <a:xfrm>
            <a:off x="1187624" y="1628800"/>
            <a:ext cx="7283450" cy="4525963"/>
          </a:xfrm>
          <a:prstGeom prst="rect">
            <a:avLst/>
          </a:prstGeom>
        </p:spPr>
        <p:txBody>
          <a:bodyPr vert="horz" lIns="0" tIns="45720" rIns="91440" bIns="45720" rtlCol="0">
            <a:normAutofit/>
          </a:bodyPr>
          <a:lstStyle>
            <a:lvl2pPr>
              <a:defRPr/>
            </a:lvl2pPr>
            <a:lvl3pPr>
              <a:defRPr/>
            </a:lvl3pPr>
          </a:lstStyle>
          <a:p>
            <a:pPr lvl="0"/>
            <a:r>
              <a:rPr lang="en-US"/>
              <a:t>Click to edit Master text styles</a:t>
            </a:r>
          </a:p>
          <a:p>
            <a:pPr lvl="1"/>
            <a:r>
              <a:rPr lang="en-US"/>
              <a:t>Second level</a:t>
            </a:r>
          </a:p>
          <a:p>
            <a:pPr lvl="2"/>
            <a:r>
              <a:rPr lang="en-US"/>
              <a:t>Third level</a:t>
            </a:r>
          </a:p>
        </p:txBody>
      </p:sp>
      <p:sp>
        <p:nvSpPr>
          <p:cNvPr id="7" name="Text Placeholder 6"/>
          <p:cNvSpPr>
            <a:spLocks noGrp="1"/>
          </p:cNvSpPr>
          <p:nvPr>
            <p:ph type="body" sz="quarter" idx="14"/>
          </p:nvPr>
        </p:nvSpPr>
        <p:spPr>
          <a:xfrm>
            <a:off x="1187624" y="692696"/>
            <a:ext cx="7272338" cy="576263"/>
          </a:xfrm>
        </p:spPr>
        <p:txBody>
          <a:bodyPr>
            <a:normAutofit/>
          </a:bodyPr>
          <a:lstStyle>
            <a:lvl1pPr>
              <a:defRPr sz="2400" cap="all" baseline="0">
                <a:latin typeface="+mn-lt"/>
              </a:defRPr>
            </a:lvl1pPr>
          </a:lstStyle>
          <a:p>
            <a:pPr lvl="0"/>
            <a:r>
              <a:rPr lang="en-US"/>
              <a:t>Click to edit Master text styles</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504" y="6003318"/>
            <a:ext cx="1440000" cy="6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66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7624" y="1786806"/>
            <a:ext cx="7273106" cy="490066"/>
          </a:xfrm>
        </p:spPr>
        <p:txBody>
          <a:bodyPr/>
          <a:lstStyle>
            <a:lvl1pPr>
              <a:defRPr/>
            </a:lvl1pPr>
          </a:lstStyle>
          <a:p>
            <a:r>
              <a:rPr lang="en-US" dirty="0"/>
              <a:t>Click to edit Master title1 style</a:t>
            </a:r>
            <a:endParaRPr lang="fr-CH" dirty="0"/>
          </a:p>
        </p:txBody>
      </p:sp>
      <p:sp>
        <p:nvSpPr>
          <p:cNvPr id="3" name="Content Placeholder 2"/>
          <p:cNvSpPr>
            <a:spLocks noGrp="1"/>
          </p:cNvSpPr>
          <p:nvPr>
            <p:ph idx="1"/>
          </p:nvPr>
        </p:nvSpPr>
        <p:spPr>
          <a:xfrm>
            <a:off x="1187624" y="2780928"/>
            <a:ext cx="7283450" cy="3345235"/>
          </a:xfrm>
        </p:spPr>
        <p:txBody>
          <a:bodyPr lIns="0"/>
          <a:lstStyle>
            <a:lvl1pPr>
              <a:defRPr sz="2000">
                <a:latin typeface="Arial" panose="020B0604020202020204" pitchFamily="34" charset="0"/>
                <a:cs typeface="Arial" pitchFamily="34" charset="0"/>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fr-FR"/>
              <a:t>Date</a:t>
            </a:r>
            <a:endParaRPr lang="fr-CH"/>
          </a:p>
        </p:txBody>
      </p:sp>
      <p:sp>
        <p:nvSpPr>
          <p:cNvPr id="5" name="Footer Placeholder 4"/>
          <p:cNvSpPr>
            <a:spLocks noGrp="1"/>
          </p:cNvSpPr>
          <p:nvPr>
            <p:ph type="ftr" sz="quarter" idx="11"/>
          </p:nvPr>
        </p:nvSpPr>
        <p:spPr/>
        <p:txBody>
          <a:bodyPr/>
          <a:lstStyle/>
          <a:p>
            <a:pPr algn="l"/>
            <a:r>
              <a:rPr lang="fr-CH" dirty="0"/>
              <a:t>Rédacteur - Service</a:t>
            </a:r>
          </a:p>
        </p:txBody>
      </p:sp>
      <p:sp>
        <p:nvSpPr>
          <p:cNvPr id="6" name="Slide Number Placeholder 5"/>
          <p:cNvSpPr>
            <a:spLocks noGrp="1"/>
          </p:cNvSpPr>
          <p:nvPr>
            <p:ph type="sldNum" sz="quarter" idx="12"/>
          </p:nvPr>
        </p:nvSpPr>
        <p:spPr>
          <a:xfrm>
            <a:off x="8688968" y="188640"/>
            <a:ext cx="467544" cy="365125"/>
          </a:xfrm>
        </p:spPr>
        <p:txBody>
          <a:bodyPr/>
          <a:lstStyle/>
          <a:p>
            <a:fld id="{5AAB3185-A414-4A48-9E3E-7DCCD62554A2}" type="slidenum">
              <a:rPr lang="fr-CH" smtClean="0"/>
              <a:t>‹#›</a:t>
            </a:fld>
            <a:endParaRPr lang="fr-CH"/>
          </a:p>
        </p:txBody>
      </p:sp>
      <p:sp>
        <p:nvSpPr>
          <p:cNvPr id="8" name="Picture Placeholder 7"/>
          <p:cNvSpPr>
            <a:spLocks noGrp="1"/>
          </p:cNvSpPr>
          <p:nvPr>
            <p:ph type="pic" sz="quarter" idx="13"/>
          </p:nvPr>
        </p:nvSpPr>
        <p:spPr>
          <a:xfrm>
            <a:off x="1187624" y="188640"/>
            <a:ext cx="7273106" cy="1223962"/>
          </a:xfrm>
        </p:spPr>
        <p:txBody>
          <a:bodyPr/>
          <a:lstStyle/>
          <a:p>
            <a:r>
              <a:rPr lang="en-US"/>
              <a:t>Click icon to add picture</a:t>
            </a:r>
            <a:endParaRPr lang="fr-CH"/>
          </a:p>
        </p:txBody>
      </p:sp>
      <p:sp>
        <p:nvSpPr>
          <p:cNvPr id="10" name="Text Placeholder 6"/>
          <p:cNvSpPr>
            <a:spLocks noGrp="1"/>
          </p:cNvSpPr>
          <p:nvPr>
            <p:ph type="body" sz="quarter" idx="14"/>
          </p:nvPr>
        </p:nvSpPr>
        <p:spPr>
          <a:xfrm>
            <a:off x="1187624" y="2276872"/>
            <a:ext cx="7272338" cy="504055"/>
          </a:xfrm>
        </p:spPr>
        <p:txBody>
          <a:bodyPr>
            <a:normAutofit/>
          </a:bodyPr>
          <a:lstStyle>
            <a:lvl1pPr>
              <a:defRPr sz="2400" cap="all" baseline="0">
                <a:latin typeface="+mj-lt"/>
              </a:defRPr>
            </a:lvl1pPr>
          </a:lstStyle>
          <a:p>
            <a:pPr lvl="0"/>
            <a:r>
              <a:rPr lang="en-US"/>
              <a:t>Click to edit Master text styles</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504" y="6003318"/>
            <a:ext cx="1440000" cy="6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83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7624" y="2852936"/>
            <a:ext cx="7091363" cy="1362075"/>
          </a:xfrm>
        </p:spPr>
        <p:txBody>
          <a:bodyPr anchor="b">
            <a:normAutofit/>
          </a:bodyPr>
          <a:lstStyle>
            <a:lvl1pPr algn="l">
              <a:defRPr sz="2800" b="1" cap="all"/>
            </a:lvl1pPr>
          </a:lstStyle>
          <a:p>
            <a:r>
              <a:rPr lang="en-US"/>
              <a:t>Click to edit Master title style</a:t>
            </a:r>
            <a:endParaRPr lang="fr-CH" dirty="0"/>
          </a:p>
        </p:txBody>
      </p:sp>
      <p:sp>
        <p:nvSpPr>
          <p:cNvPr id="3" name="Text Placeholder 2"/>
          <p:cNvSpPr>
            <a:spLocks noGrp="1"/>
          </p:cNvSpPr>
          <p:nvPr>
            <p:ph type="body" idx="1"/>
          </p:nvPr>
        </p:nvSpPr>
        <p:spPr>
          <a:xfrm>
            <a:off x="1187624" y="4233069"/>
            <a:ext cx="7091363" cy="1500187"/>
          </a:xfrm>
        </p:spPr>
        <p:txBody>
          <a:bodyPr anchor="t">
            <a:normAutofit/>
          </a:bodyPr>
          <a:lstStyle>
            <a:lvl1pPr marL="0" indent="0">
              <a:buNone/>
              <a:defRPr sz="2400" cap="all"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fr-FR"/>
              <a:t>Date</a:t>
            </a:r>
            <a:endParaRPr lang="fr-CH"/>
          </a:p>
        </p:txBody>
      </p:sp>
      <p:sp>
        <p:nvSpPr>
          <p:cNvPr id="5" name="Footer Placeholder 4"/>
          <p:cNvSpPr>
            <a:spLocks noGrp="1"/>
          </p:cNvSpPr>
          <p:nvPr>
            <p:ph type="ftr" sz="quarter" idx="11"/>
          </p:nvPr>
        </p:nvSpPr>
        <p:spPr/>
        <p:txBody>
          <a:bodyPr/>
          <a:lstStyle/>
          <a:p>
            <a:pPr algn="l"/>
            <a:r>
              <a:rPr lang="fr-CH" dirty="0"/>
              <a:t>Rédacteur - Service</a:t>
            </a:r>
          </a:p>
        </p:txBody>
      </p:sp>
      <p:sp>
        <p:nvSpPr>
          <p:cNvPr id="6" name="Slide Number Placeholder 5"/>
          <p:cNvSpPr>
            <a:spLocks noGrp="1"/>
          </p:cNvSpPr>
          <p:nvPr>
            <p:ph type="sldNum" sz="quarter" idx="12"/>
          </p:nvPr>
        </p:nvSpPr>
        <p:spPr/>
        <p:txBody>
          <a:bodyPr/>
          <a:lstStyle/>
          <a:p>
            <a:fld id="{5AAB3185-A414-4A48-9E3E-7DCCD62554A2}" type="slidenum">
              <a:rPr lang="fr-CH" smtClean="0"/>
              <a:t>‹#›</a:t>
            </a:fld>
            <a:endParaRPr lang="fr-CH"/>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504" y="6003318"/>
            <a:ext cx="1440000" cy="6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59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dirty="0"/>
          </a:p>
        </p:txBody>
      </p:sp>
      <p:sp>
        <p:nvSpPr>
          <p:cNvPr id="3" name="Content Placeholder 2"/>
          <p:cNvSpPr>
            <a:spLocks noGrp="1"/>
          </p:cNvSpPr>
          <p:nvPr>
            <p:ph sz="half" idx="1"/>
          </p:nvPr>
        </p:nvSpPr>
        <p:spPr>
          <a:xfrm>
            <a:off x="1187624" y="1600200"/>
            <a:ext cx="3600698" cy="452596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60330" y="1600200"/>
            <a:ext cx="3600000" cy="452596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r>
              <a:rPr lang="fr-FR"/>
              <a:t>Date</a:t>
            </a:r>
            <a:endParaRPr lang="fr-CH"/>
          </a:p>
        </p:txBody>
      </p:sp>
      <p:sp>
        <p:nvSpPr>
          <p:cNvPr id="6" name="Footer Placeholder 5"/>
          <p:cNvSpPr>
            <a:spLocks noGrp="1"/>
          </p:cNvSpPr>
          <p:nvPr>
            <p:ph type="ftr" sz="quarter" idx="11"/>
          </p:nvPr>
        </p:nvSpPr>
        <p:spPr/>
        <p:txBody>
          <a:bodyPr/>
          <a:lstStyle/>
          <a:p>
            <a:pPr algn="l"/>
            <a:r>
              <a:rPr lang="fr-CH" dirty="0"/>
              <a:t>Rédacteur - Service</a:t>
            </a:r>
          </a:p>
        </p:txBody>
      </p:sp>
      <p:sp>
        <p:nvSpPr>
          <p:cNvPr id="7" name="Slide Number Placeholder 6"/>
          <p:cNvSpPr>
            <a:spLocks noGrp="1"/>
          </p:cNvSpPr>
          <p:nvPr>
            <p:ph type="sldNum" sz="quarter" idx="12"/>
          </p:nvPr>
        </p:nvSpPr>
        <p:spPr/>
        <p:txBody>
          <a:bodyPr/>
          <a:lstStyle/>
          <a:p>
            <a:fld id="{5AAB3185-A414-4A48-9E3E-7DCCD62554A2}" type="slidenum">
              <a:rPr lang="fr-CH" smtClean="0"/>
              <a:t>‹#›</a:t>
            </a:fld>
            <a:endParaRPr lang="fr-CH"/>
          </a:p>
        </p:txBody>
      </p:sp>
      <p:sp>
        <p:nvSpPr>
          <p:cNvPr id="8" name="Text Placeholder 6"/>
          <p:cNvSpPr>
            <a:spLocks noGrp="1"/>
          </p:cNvSpPr>
          <p:nvPr>
            <p:ph type="body" sz="quarter" idx="14"/>
          </p:nvPr>
        </p:nvSpPr>
        <p:spPr>
          <a:xfrm>
            <a:off x="1187624" y="692696"/>
            <a:ext cx="7272338" cy="576263"/>
          </a:xfrm>
        </p:spPr>
        <p:txBody>
          <a:bodyPr>
            <a:normAutofit/>
          </a:bodyPr>
          <a:lstStyle>
            <a:lvl1pPr>
              <a:defRPr sz="2400" cap="all" baseline="0">
                <a:latin typeface="+mj-lt"/>
              </a:defRPr>
            </a:lvl1pPr>
          </a:lstStyle>
          <a:p>
            <a:pPr lvl="0"/>
            <a:r>
              <a:rPr lang="en-US"/>
              <a:t>Click to edit Master text styles</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504" y="6003318"/>
            <a:ext cx="1440000" cy="6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71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lege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dirty="0"/>
          </a:p>
        </p:txBody>
      </p:sp>
      <p:sp>
        <p:nvSpPr>
          <p:cNvPr id="3" name="Content Placeholder 2"/>
          <p:cNvSpPr>
            <a:spLocks noGrp="1"/>
          </p:cNvSpPr>
          <p:nvPr>
            <p:ph sz="half" idx="1"/>
          </p:nvPr>
        </p:nvSpPr>
        <p:spPr>
          <a:xfrm>
            <a:off x="1187624" y="1600201"/>
            <a:ext cx="3600698" cy="312494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60330" y="1600201"/>
            <a:ext cx="3600000" cy="312494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r>
              <a:rPr lang="fr-FR"/>
              <a:t>Date</a:t>
            </a:r>
            <a:endParaRPr lang="fr-CH"/>
          </a:p>
        </p:txBody>
      </p:sp>
      <p:sp>
        <p:nvSpPr>
          <p:cNvPr id="6" name="Footer Placeholder 5"/>
          <p:cNvSpPr>
            <a:spLocks noGrp="1"/>
          </p:cNvSpPr>
          <p:nvPr>
            <p:ph type="ftr" sz="quarter" idx="11"/>
          </p:nvPr>
        </p:nvSpPr>
        <p:spPr/>
        <p:txBody>
          <a:bodyPr/>
          <a:lstStyle/>
          <a:p>
            <a:pPr algn="l"/>
            <a:r>
              <a:rPr lang="fr-CH" dirty="0"/>
              <a:t>Rédacteur - Service</a:t>
            </a:r>
          </a:p>
        </p:txBody>
      </p:sp>
      <p:sp>
        <p:nvSpPr>
          <p:cNvPr id="7" name="Slide Number Placeholder 6"/>
          <p:cNvSpPr>
            <a:spLocks noGrp="1"/>
          </p:cNvSpPr>
          <p:nvPr>
            <p:ph type="sldNum" sz="quarter" idx="12"/>
          </p:nvPr>
        </p:nvSpPr>
        <p:spPr/>
        <p:txBody>
          <a:bodyPr/>
          <a:lstStyle/>
          <a:p>
            <a:fld id="{5AAB3185-A414-4A48-9E3E-7DCCD62554A2}" type="slidenum">
              <a:rPr lang="fr-CH" smtClean="0"/>
              <a:t>‹#›</a:t>
            </a:fld>
            <a:endParaRPr lang="fr-CH"/>
          </a:p>
        </p:txBody>
      </p:sp>
      <p:sp>
        <p:nvSpPr>
          <p:cNvPr id="8" name="Text Placeholder 6"/>
          <p:cNvSpPr>
            <a:spLocks noGrp="1"/>
          </p:cNvSpPr>
          <p:nvPr>
            <p:ph type="body" sz="quarter" idx="14"/>
          </p:nvPr>
        </p:nvSpPr>
        <p:spPr>
          <a:xfrm>
            <a:off x="1187624" y="692696"/>
            <a:ext cx="7272338" cy="576263"/>
          </a:xfrm>
        </p:spPr>
        <p:txBody>
          <a:bodyPr>
            <a:normAutofit/>
          </a:bodyPr>
          <a:lstStyle>
            <a:lvl1pPr>
              <a:defRPr sz="2400" cap="all" baseline="0">
                <a:latin typeface="+mj-lt"/>
              </a:defRPr>
            </a:lvl1pPr>
          </a:lstStyle>
          <a:p>
            <a:pPr lvl="0"/>
            <a:r>
              <a:rPr lang="en-US"/>
              <a:t>Click to edit Master text styles</a:t>
            </a:r>
          </a:p>
        </p:txBody>
      </p:sp>
      <p:sp>
        <p:nvSpPr>
          <p:cNvPr id="9" name="Text Placeholder 2"/>
          <p:cNvSpPr>
            <a:spLocks noGrp="1"/>
          </p:cNvSpPr>
          <p:nvPr>
            <p:ph type="body" idx="15"/>
          </p:nvPr>
        </p:nvSpPr>
        <p:spPr>
          <a:xfrm>
            <a:off x="1187624" y="4797152"/>
            <a:ext cx="3600698" cy="1359842"/>
          </a:xfrm>
        </p:spPr>
        <p:txBody>
          <a:bodyPr anchor="t">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p:cNvSpPr>
            <a:spLocks noGrp="1"/>
          </p:cNvSpPr>
          <p:nvPr>
            <p:ph type="body" sz="quarter" idx="3"/>
          </p:nvPr>
        </p:nvSpPr>
        <p:spPr>
          <a:xfrm>
            <a:off x="4860330" y="4797152"/>
            <a:ext cx="3593890" cy="1359842"/>
          </a:xfrm>
        </p:spPr>
        <p:txBody>
          <a:bodyPr anchor="t">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504" y="6003318"/>
            <a:ext cx="1440000" cy="6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76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dirty="0"/>
          </a:p>
        </p:txBody>
      </p:sp>
      <p:sp>
        <p:nvSpPr>
          <p:cNvPr id="3" name="Date Placeholder 2"/>
          <p:cNvSpPr>
            <a:spLocks noGrp="1"/>
          </p:cNvSpPr>
          <p:nvPr>
            <p:ph type="dt" sz="half" idx="10"/>
          </p:nvPr>
        </p:nvSpPr>
        <p:spPr/>
        <p:txBody>
          <a:bodyPr/>
          <a:lstStyle/>
          <a:p>
            <a:r>
              <a:rPr lang="fr-FR"/>
              <a:t>Date</a:t>
            </a:r>
            <a:endParaRPr lang="fr-CH"/>
          </a:p>
        </p:txBody>
      </p:sp>
      <p:sp>
        <p:nvSpPr>
          <p:cNvPr id="4" name="Footer Placeholder 3"/>
          <p:cNvSpPr>
            <a:spLocks noGrp="1"/>
          </p:cNvSpPr>
          <p:nvPr>
            <p:ph type="ftr" sz="quarter" idx="11"/>
          </p:nvPr>
        </p:nvSpPr>
        <p:spPr/>
        <p:txBody>
          <a:bodyPr/>
          <a:lstStyle/>
          <a:p>
            <a:pPr algn="l"/>
            <a:r>
              <a:rPr lang="fr-CH" dirty="0"/>
              <a:t>Rédacteur - Service</a:t>
            </a:r>
          </a:p>
        </p:txBody>
      </p:sp>
      <p:sp>
        <p:nvSpPr>
          <p:cNvPr id="5" name="Slide Number Placeholder 4"/>
          <p:cNvSpPr>
            <a:spLocks noGrp="1"/>
          </p:cNvSpPr>
          <p:nvPr>
            <p:ph type="sldNum" sz="quarter" idx="12"/>
          </p:nvPr>
        </p:nvSpPr>
        <p:spPr/>
        <p:txBody>
          <a:bodyPr/>
          <a:lstStyle/>
          <a:p>
            <a:fld id="{5AAB3185-A414-4A48-9E3E-7DCCD62554A2}" type="slidenum">
              <a:rPr lang="fr-CH" smtClean="0"/>
              <a:t>‹#›</a:t>
            </a:fld>
            <a:endParaRPr lang="fr-CH"/>
          </a:p>
        </p:txBody>
      </p:sp>
      <p:sp>
        <p:nvSpPr>
          <p:cNvPr id="6" name="Text Placeholder 6"/>
          <p:cNvSpPr>
            <a:spLocks noGrp="1"/>
          </p:cNvSpPr>
          <p:nvPr>
            <p:ph type="body" sz="quarter" idx="14"/>
          </p:nvPr>
        </p:nvSpPr>
        <p:spPr>
          <a:xfrm>
            <a:off x="1187624" y="692696"/>
            <a:ext cx="7272338" cy="576263"/>
          </a:xfrm>
        </p:spPr>
        <p:txBody>
          <a:bodyPr>
            <a:normAutofit/>
          </a:bodyPr>
          <a:lstStyle>
            <a:lvl1pPr>
              <a:defRPr sz="2400" cap="all" baseline="0">
                <a:latin typeface="+mj-lt"/>
              </a:defRPr>
            </a:lvl1pPr>
          </a:lstStyle>
          <a:p>
            <a:pPr lvl="0"/>
            <a:r>
              <a:rPr lang="en-US"/>
              <a:t>Click to edit Master text styles</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8504" y="6003318"/>
            <a:ext cx="1440000" cy="6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18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624" y="188640"/>
            <a:ext cx="7273106" cy="490066"/>
          </a:xfrm>
          <a:prstGeom prst="rect">
            <a:avLst/>
          </a:prstGeom>
        </p:spPr>
        <p:txBody>
          <a:bodyPr vert="horz" lIns="0" tIns="45720" rIns="91440" bIns="45720" rtlCol="0" anchor="t" anchorCtr="0">
            <a:noAutofit/>
          </a:bodyPr>
          <a:lstStyle/>
          <a:p>
            <a:r>
              <a:rPr lang="en-US"/>
              <a:t>Click to edit Master title style</a:t>
            </a:r>
            <a:endParaRPr lang="fr-CH" dirty="0"/>
          </a:p>
        </p:txBody>
      </p:sp>
      <p:sp>
        <p:nvSpPr>
          <p:cNvPr id="3" name="Text Placeholder 2"/>
          <p:cNvSpPr>
            <a:spLocks noGrp="1"/>
          </p:cNvSpPr>
          <p:nvPr>
            <p:ph type="body" idx="1"/>
          </p:nvPr>
        </p:nvSpPr>
        <p:spPr>
          <a:xfrm>
            <a:off x="1187624" y="1600200"/>
            <a:ext cx="7283450" cy="4525963"/>
          </a:xfrm>
          <a:prstGeom prst="rect">
            <a:avLst/>
          </a:prstGeom>
        </p:spPr>
        <p:txBody>
          <a:bodyPr vert="horz" lIns="0" tIns="45720" rIns="91440" bIns="45720" rtlCol="0">
            <a:normAutofit/>
          </a:bodyPr>
          <a:lstStyle/>
          <a:p>
            <a:pPr lvl="0"/>
            <a:r>
              <a:rPr lang="en-US" dirty="0"/>
              <a:t>Click to edit Master text styles</a:t>
            </a:r>
          </a:p>
          <a:p>
            <a:pPr lvl="1"/>
            <a:r>
              <a:rPr lang="en-US" dirty="0"/>
              <a:t>Bullets level 1</a:t>
            </a:r>
          </a:p>
          <a:p>
            <a:pPr lvl="2"/>
            <a:r>
              <a:rPr lang="en-US" dirty="0"/>
              <a:t>Bullets level 2</a:t>
            </a:r>
          </a:p>
          <a:p>
            <a:pPr lvl="2"/>
            <a:endParaRPr lang="en-US" dirty="0"/>
          </a:p>
        </p:txBody>
      </p:sp>
      <p:sp>
        <p:nvSpPr>
          <p:cNvPr id="4" name="Date Placeholder 3"/>
          <p:cNvSpPr>
            <a:spLocks noGrp="1"/>
          </p:cNvSpPr>
          <p:nvPr>
            <p:ph type="dt" sz="half" idx="2"/>
          </p:nvPr>
        </p:nvSpPr>
        <p:spPr>
          <a:xfrm>
            <a:off x="1187624" y="6356350"/>
            <a:ext cx="1656184" cy="365125"/>
          </a:xfrm>
          <a:prstGeom prst="rect">
            <a:avLst/>
          </a:prstGeom>
        </p:spPr>
        <p:txBody>
          <a:bodyPr vert="horz" lIns="0" tIns="45720" rIns="91440" bIns="45720" rtlCol="0" anchor="ctr"/>
          <a:lstStyle>
            <a:lvl1pPr algn="l">
              <a:defRPr sz="1000">
                <a:solidFill>
                  <a:srgbClr val="42515A"/>
                </a:solidFill>
                <a:latin typeface="Arial" pitchFamily="34" charset="0"/>
                <a:cs typeface="Arial" pitchFamily="34" charset="0"/>
              </a:defRPr>
            </a:lvl1pPr>
          </a:lstStyle>
          <a:p>
            <a:r>
              <a:rPr lang="fr-FR"/>
              <a:t>Date</a:t>
            </a:r>
            <a:endParaRPr lang="fr-CH" dirty="0"/>
          </a:p>
        </p:txBody>
      </p:sp>
      <p:sp>
        <p:nvSpPr>
          <p:cNvPr id="5" name="Footer Placeholder 4"/>
          <p:cNvSpPr>
            <a:spLocks noGrp="1"/>
          </p:cNvSpPr>
          <p:nvPr>
            <p:ph type="ftr" sz="quarter" idx="3"/>
          </p:nvPr>
        </p:nvSpPr>
        <p:spPr>
          <a:xfrm>
            <a:off x="2843808" y="6356350"/>
            <a:ext cx="3960440" cy="365125"/>
          </a:xfrm>
          <a:prstGeom prst="rect">
            <a:avLst/>
          </a:prstGeom>
        </p:spPr>
        <p:txBody>
          <a:bodyPr vert="horz" lIns="0" tIns="45720" rIns="91440" bIns="45720" rtlCol="0" anchor="ctr"/>
          <a:lstStyle>
            <a:lvl1pPr algn="ctr">
              <a:defRPr sz="1000">
                <a:solidFill>
                  <a:srgbClr val="42515A"/>
                </a:solidFill>
                <a:latin typeface="Arial" pitchFamily="34" charset="0"/>
                <a:cs typeface="Arial" pitchFamily="34" charset="0"/>
              </a:defRPr>
            </a:lvl1pPr>
          </a:lstStyle>
          <a:p>
            <a:pPr algn="l"/>
            <a:r>
              <a:rPr lang="fr-CH" dirty="0"/>
              <a:t>Rédacteur - Service</a:t>
            </a:r>
          </a:p>
        </p:txBody>
      </p:sp>
      <p:sp>
        <p:nvSpPr>
          <p:cNvPr id="6" name="Slide Number Placeholder 5"/>
          <p:cNvSpPr>
            <a:spLocks noGrp="1"/>
          </p:cNvSpPr>
          <p:nvPr>
            <p:ph type="sldNum" sz="quarter" idx="4"/>
          </p:nvPr>
        </p:nvSpPr>
        <p:spPr>
          <a:xfrm>
            <a:off x="8688968" y="188640"/>
            <a:ext cx="467544" cy="365125"/>
          </a:xfrm>
          <a:prstGeom prst="rect">
            <a:avLst/>
          </a:prstGeom>
        </p:spPr>
        <p:txBody>
          <a:bodyPr vert="horz" lIns="91440" tIns="45720" rIns="91440" bIns="45720" rtlCol="0" anchor="ctr"/>
          <a:lstStyle>
            <a:lvl1pPr algn="ctr">
              <a:defRPr sz="1200">
                <a:solidFill>
                  <a:srgbClr val="42515A"/>
                </a:solidFill>
                <a:latin typeface="Arial" pitchFamily="34" charset="0"/>
                <a:cs typeface="Arial" pitchFamily="34" charset="0"/>
              </a:defRPr>
            </a:lvl1pPr>
          </a:lstStyle>
          <a:p>
            <a:fld id="{5AAB3185-A414-4A48-9E3E-7DCCD62554A2}" type="slidenum">
              <a:rPr lang="fr-CH" smtClean="0"/>
              <a:pPr/>
              <a:t>‹#›</a:t>
            </a:fld>
            <a:endParaRPr lang="fr-CH" dirty="0"/>
          </a:p>
        </p:txBody>
      </p:sp>
    </p:spTree>
    <p:extLst>
      <p:ext uri="{BB962C8B-B14F-4D97-AF65-F5344CB8AC3E}">
        <p14:creationId xmlns:p14="http://schemas.microsoft.com/office/powerpoint/2010/main" val="418053832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7" r:id="rId5"/>
    <p:sldLayoutId id="2147483651" r:id="rId6"/>
    <p:sldLayoutId id="2147483652" r:id="rId7"/>
    <p:sldLayoutId id="2147483661" r:id="rId8"/>
    <p:sldLayoutId id="2147483654" r:id="rId9"/>
    <p:sldLayoutId id="2147483655" r:id="rId10"/>
    <p:sldLayoutId id="2147483656" r:id="rId11"/>
  </p:sldLayoutIdLst>
  <p:hf hdr="0"/>
  <p:txStyles>
    <p:titleStyle>
      <a:lvl1pPr algn="l" defTabSz="914400" rtl="0" eaLnBrk="1" latinLnBrk="0" hangingPunct="1">
        <a:spcBef>
          <a:spcPct val="0"/>
        </a:spcBef>
        <a:buNone/>
        <a:defRPr sz="2800" b="1" kern="1200" cap="all" baseline="0">
          <a:solidFill>
            <a:schemeClr val="tx1"/>
          </a:solidFill>
          <a:latin typeface="+mj-lt"/>
          <a:ea typeface="+mj-ea"/>
          <a:cs typeface="+mj-cs"/>
        </a:defRPr>
      </a:lvl1pPr>
    </p:titleStyle>
    <p:bodyStyle>
      <a:lvl1pPr marL="0" indent="0" algn="l" defTabSz="914400" rtl="0" eaLnBrk="1" latinLnBrk="0" hangingPunct="1">
        <a:spcBef>
          <a:spcPct val="20000"/>
        </a:spcBef>
        <a:buFont typeface="+mj-lt"/>
        <a:buNone/>
        <a:defRPr sz="2000" kern="120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Clr>
          <a:srgbClr val="D51405"/>
        </a:buClr>
        <a:buSzPct val="100000"/>
        <a:buFont typeface="Wingdings 3" pitchFamily="18" charset="2"/>
        <a:buChar char=""/>
        <a:defRPr sz="1800" kern="1200">
          <a:solidFill>
            <a:schemeClr val="tx1"/>
          </a:solidFill>
          <a:latin typeface="Arial" pitchFamily="34" charset="0"/>
          <a:ea typeface="+mn-ea"/>
          <a:cs typeface="Arial" pitchFamily="34" charset="0"/>
        </a:defRPr>
      </a:lvl2pPr>
      <a:lvl3pPr marL="898525" indent="-139700" algn="l" defTabSz="914400" rtl="0" eaLnBrk="1" latinLnBrk="0" hangingPunct="1">
        <a:spcBef>
          <a:spcPct val="20000"/>
        </a:spcBef>
        <a:buClr>
          <a:srgbClr val="E10020"/>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link.springer.com/journal/11266/27/5/page/1" TargetMode="External"/><Relationship Id="rId2" Type="http://schemas.openxmlformats.org/officeDocument/2006/relationships/hyperlink" Target="http://yixiansun.com/uploads/3/7/4/5/3745500/voluntas.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476600"/>
            <a:ext cx="7704856" cy="1080119"/>
          </a:xfrm>
        </p:spPr>
        <p:txBody>
          <a:bodyPr>
            <a:normAutofit fontScale="90000"/>
          </a:bodyPr>
          <a:lstStyle/>
          <a:p>
            <a:r>
              <a:rPr lang="en-US" cap="none" dirty="0">
                <a:latin typeface="Calibri" panose="020F0502020204030204" pitchFamily="34" charset="0"/>
                <a:cs typeface="Calibri" panose="020F0502020204030204" pitchFamily="34" charset="0"/>
              </a:rPr>
              <a:t>Environmental Campaigns in China through Social Media : Opportunities and Limits</a:t>
            </a:r>
            <a:br>
              <a:rPr lang="en-US" cap="none" dirty="0">
                <a:latin typeface="Calibri" panose="020F0502020204030204" pitchFamily="34" charset="0"/>
                <a:cs typeface="Calibri" panose="020F0502020204030204" pitchFamily="34" charset="0"/>
              </a:rPr>
            </a:br>
            <a:br>
              <a:rPr lang="en-US" cap="none" dirty="0">
                <a:latin typeface="Calibri" panose="020F0502020204030204" pitchFamily="34" charset="0"/>
                <a:cs typeface="Calibri" panose="020F0502020204030204" pitchFamily="34" charset="0"/>
              </a:rPr>
            </a:br>
            <a:r>
              <a:rPr lang="en-US" sz="2200" b="0" cap="none" dirty="0">
                <a:latin typeface="Cambria" panose="02040503050406030204" pitchFamily="18" charset="0"/>
                <a:cs typeface="Calibri" panose="020F0502020204030204" pitchFamily="34" charset="0"/>
              </a:rPr>
              <a:t>Yixian Sun </a:t>
            </a:r>
            <a:br>
              <a:rPr lang="en-US" sz="2200" b="0" cap="none" dirty="0">
                <a:latin typeface="Cambria" panose="02040503050406030204" pitchFamily="18" charset="0"/>
                <a:cs typeface="Calibri" panose="020F0502020204030204" pitchFamily="34" charset="0"/>
              </a:rPr>
            </a:br>
            <a:r>
              <a:rPr lang="en-US" sz="2200" b="0" cap="none" dirty="0">
                <a:latin typeface="Cambria" panose="02040503050406030204" pitchFamily="18" charset="0"/>
                <a:cs typeface="Calibri" panose="020F0502020204030204" pitchFamily="34" charset="0"/>
              </a:rPr>
              <a:t>Department of International Relations/Political Science</a:t>
            </a:r>
            <a:br>
              <a:rPr lang="en-US" sz="2200" b="0" cap="none" dirty="0">
                <a:latin typeface="Cambria" panose="02040503050406030204" pitchFamily="18" charset="0"/>
                <a:cs typeface="Calibri" panose="020F0502020204030204" pitchFamily="34" charset="0"/>
              </a:rPr>
            </a:br>
            <a:r>
              <a:rPr lang="en-US" sz="2200" b="0" cap="none" dirty="0">
                <a:latin typeface="Cambria" panose="02040503050406030204" pitchFamily="18" charset="0"/>
                <a:cs typeface="Calibri" panose="020F0502020204030204" pitchFamily="34" charset="0"/>
              </a:rPr>
              <a:t>Graduate Institute of International and Development Studies</a:t>
            </a:r>
            <a:endParaRPr lang="fr-CH" sz="2200" b="0" cap="none" dirty="0">
              <a:latin typeface="Cambria" panose="02040503050406030204" pitchFamily="18" charset="0"/>
              <a:cs typeface="Calibri" panose="020F0502020204030204" pitchFamily="34" charset="0"/>
            </a:endParaRPr>
          </a:p>
        </p:txBody>
      </p:sp>
      <p:sp>
        <p:nvSpPr>
          <p:cNvPr id="3" name="Subtitle 2"/>
          <p:cNvSpPr>
            <a:spLocks noGrp="1"/>
          </p:cNvSpPr>
          <p:nvPr>
            <p:ph type="subTitle" idx="1"/>
          </p:nvPr>
        </p:nvSpPr>
        <p:spPr>
          <a:xfrm>
            <a:off x="1187624" y="5949280"/>
            <a:ext cx="7273106" cy="684688"/>
          </a:xfrm>
        </p:spPr>
        <p:txBody>
          <a:bodyPr>
            <a:normAutofit fontScale="85000" lnSpcReduction="20000"/>
          </a:bodyPr>
          <a:lstStyle/>
          <a:p>
            <a:r>
              <a:rPr lang="en-US" cap="none" dirty="0">
                <a:latin typeface="Calibri Light" panose="020F0302020204030204" pitchFamily="34" charset="0"/>
                <a:cs typeface="Calibri Light" panose="020F0302020204030204" pitchFamily="34" charset="0"/>
              </a:rPr>
              <a:t>Workshop “ICTs And Governance In Europe and China”</a:t>
            </a:r>
          </a:p>
          <a:p>
            <a:r>
              <a:rPr lang="en-US" cap="none" dirty="0">
                <a:latin typeface="Calibri Light" panose="020F0302020204030204" pitchFamily="34" charset="0"/>
                <a:cs typeface="Calibri Light" panose="020F0302020204030204" pitchFamily="34" charset="0"/>
              </a:rPr>
              <a:t>November 25, 2016, Confucius Institute, Geneva</a:t>
            </a:r>
            <a:endParaRPr lang="fr-CH" cap="none" dirty="0">
              <a:latin typeface="Calibri Light" panose="020F0302020204030204" pitchFamily="34" charset="0"/>
              <a:cs typeface="Calibri Light" panose="020F0302020204030204" pitchFamily="34" charset="0"/>
            </a:endParaRPr>
          </a:p>
        </p:txBody>
      </p:sp>
      <p:pic>
        <p:nvPicPr>
          <p:cNvPr id="1026" name="Picture 2" descr="http://www.globalsourcingblog.org/wp-content/uploads/2016/01/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488832" cy="19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4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a:t>Key </a:t>
            </a:r>
            <a:r>
              <a:rPr lang="fr-CH" cap="none" dirty="0" err="1"/>
              <a:t>actors</a:t>
            </a:r>
            <a:r>
              <a:rPr lang="fr-CH" cap="none" dirty="0"/>
              <a:t> and relevant social networks</a:t>
            </a:r>
            <a:endParaRPr lang="en-US" cap="none" dirty="0"/>
          </a:p>
        </p:txBody>
      </p:sp>
      <p:sp>
        <p:nvSpPr>
          <p:cNvPr id="3" name="Date Placeholder 2"/>
          <p:cNvSpPr>
            <a:spLocks noGrp="1"/>
          </p:cNvSpPr>
          <p:nvPr>
            <p:ph type="dt" sz="half" idx="10"/>
          </p:nvPr>
        </p:nvSpPr>
        <p:spPr/>
        <p:txBody>
          <a:bodyPr/>
          <a:lstStyle/>
          <a:p>
            <a:r>
              <a:rPr lang="fr-FR" dirty="0" err="1"/>
              <a:t>Nov</a:t>
            </a:r>
            <a:r>
              <a:rPr lang="fr-FR" dirty="0"/>
              <a:t>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10</a:t>
            </a:fld>
            <a:endParaRPr lang="fr-CH"/>
          </a:p>
        </p:txBody>
      </p:sp>
      <p:sp>
        <p:nvSpPr>
          <p:cNvPr id="6" name="Content Placeholder 5"/>
          <p:cNvSpPr>
            <a:spLocks noGrp="1"/>
          </p:cNvSpPr>
          <p:nvPr>
            <p:ph idx="13"/>
          </p:nvPr>
        </p:nvSpPr>
        <p:spPr>
          <a:xfrm>
            <a:off x="1187624" y="1628800"/>
            <a:ext cx="5760640" cy="4165923"/>
          </a:xfrm>
        </p:spPr>
        <p:txBody>
          <a:bodyPr>
            <a:normAutofit/>
          </a:bodyPr>
          <a:lstStyle/>
          <a:p>
            <a:r>
              <a:rPr lang="en-US" sz="1600" dirty="0"/>
              <a:t>A milestone of civic participation in China: </a:t>
            </a:r>
          </a:p>
          <a:p>
            <a:r>
              <a:rPr lang="en-US" sz="1600" dirty="0"/>
              <a:t>the public has directly influenced a policy at the national level.</a:t>
            </a:r>
          </a:p>
          <a:p>
            <a:endParaRPr lang="en-US" sz="1600" dirty="0"/>
          </a:p>
          <a:p>
            <a:r>
              <a:rPr lang="en-US" sz="1600" dirty="0"/>
              <a:t>Leading role of environmental activists</a:t>
            </a:r>
          </a:p>
          <a:p>
            <a:pPr marL="342900" lvl="0" indent="-342900">
              <a:buFont typeface="+mj-lt"/>
              <a:buAutoNum type="arabicPeriod"/>
            </a:pPr>
            <a:r>
              <a:rPr lang="en-US" altLang="zh-CN" sz="1600" dirty="0">
                <a:solidFill>
                  <a:prstClr val="black"/>
                </a:solidFill>
                <a:latin typeface="Calibri"/>
                <a:ea typeface="宋体" panose="02010600030101010101" pitchFamily="2" charset="-122"/>
                <a:cs typeface="+mn-cs"/>
              </a:rPr>
              <a:t>Environmental activists expressed their concern on PM2.5 on Weibo before the problem moved under spotlight. </a:t>
            </a:r>
          </a:p>
          <a:p>
            <a:pPr marL="342900" lvl="0" indent="-342900">
              <a:buFont typeface="+mj-lt"/>
              <a:buAutoNum type="arabicPeriod"/>
            </a:pPr>
            <a:r>
              <a:rPr lang="en-US" altLang="zh-CN" sz="1600" dirty="0">
                <a:latin typeface="Calibri" panose="020F0502020204030204" pitchFamily="34" charset="0"/>
                <a:cs typeface="Calibri" panose="020F0502020204030204" pitchFamily="34" charset="0"/>
              </a:rPr>
              <a:t>Key figures are far more active than lay people in the campaign – produce new information and set new agenda.</a:t>
            </a:r>
          </a:p>
          <a:p>
            <a:pPr marL="342900" lvl="0" indent="-342900">
              <a:buFont typeface="+mj-lt"/>
              <a:buAutoNum type="arabicPeriod"/>
            </a:pPr>
            <a:endParaRPr lang="en-US" altLang="zh-CN" sz="1800" dirty="0">
              <a:solidFill>
                <a:prstClr val="black"/>
              </a:solidFill>
              <a:latin typeface="Calibri"/>
              <a:ea typeface="宋体" panose="02010600030101010101" pitchFamily="2" charset="-122"/>
              <a:cs typeface="+mn-cs"/>
            </a:endParaRPr>
          </a:p>
          <a:p>
            <a:pPr marL="342900" lvl="0" indent="-342900">
              <a:buFont typeface="+mj-lt"/>
              <a:buAutoNum type="arabicPeriod"/>
            </a:pPr>
            <a:endParaRPr lang="en-US" altLang="zh-CN" sz="1800" dirty="0">
              <a:solidFill>
                <a:prstClr val="black"/>
              </a:solidFill>
              <a:latin typeface="Calibri"/>
              <a:ea typeface="宋体" panose="02010600030101010101" pitchFamily="2" charset="-122"/>
              <a:cs typeface="+mn-cs"/>
            </a:endParaRPr>
          </a:p>
          <a:p>
            <a:r>
              <a:rPr lang="en-US" altLang="zh-CN" sz="1600" dirty="0">
                <a:solidFill>
                  <a:prstClr val="black"/>
                </a:solidFill>
                <a:latin typeface="Calibri"/>
                <a:ea typeface="宋体" panose="02010600030101010101" pitchFamily="2" charset="-122"/>
                <a:cs typeface="+mn-cs"/>
              </a:rPr>
              <a:t>The Weibo platform helped environmental activists to create a “matter of concern” (i.e. PM 2.5) </a:t>
            </a:r>
            <a:r>
              <a:rPr lang="en-US" altLang="zh-CN" sz="1600" dirty="0">
                <a:solidFill>
                  <a:prstClr val="black"/>
                </a:solidFill>
                <a:latin typeface="Calibri"/>
                <a:ea typeface="宋体" panose="02010600030101010101" pitchFamily="2" charset="-122"/>
                <a:cs typeface="+mn-cs"/>
              </a:rPr>
              <a:t>as a basis of the large-scale online protest that has involved</a:t>
            </a:r>
            <a:r>
              <a:rPr lang="en-US" altLang="zh-CN" sz="1600" dirty="0">
                <a:solidFill>
                  <a:prstClr val="black"/>
                </a:solidFill>
                <a:latin typeface="Calibri"/>
                <a:ea typeface="宋体" panose="02010600030101010101" pitchFamily="2" charset="-122"/>
                <a:cs typeface="+mn-cs"/>
              </a:rPr>
              <a:t> a wider public including public figures and ordinary internet users.</a:t>
            </a:r>
          </a:p>
        </p:txBody>
      </p:sp>
      <p:sp>
        <p:nvSpPr>
          <p:cNvPr id="7" name="Text Placeholder 6"/>
          <p:cNvSpPr>
            <a:spLocks noGrp="1"/>
          </p:cNvSpPr>
          <p:nvPr>
            <p:ph type="body" sz="quarter" idx="14"/>
          </p:nvPr>
        </p:nvSpPr>
        <p:spPr/>
        <p:txBody>
          <a:bodyPr/>
          <a:lstStyle/>
          <a:p>
            <a:endParaRPr lang="en-US" dirty="0"/>
          </a:p>
        </p:txBody>
      </p:sp>
      <p:pic>
        <p:nvPicPr>
          <p:cNvPr id="10" name="内容占位符 6" descr="pm2.5.jpg"/>
          <p:cNvPicPr>
            <a:picLocks noChangeAspect="1"/>
          </p:cNvPicPr>
          <p:nvPr/>
        </p:nvPicPr>
        <p:blipFill>
          <a:blip r:embed="rId3" cstate="print"/>
          <a:stretch>
            <a:fillRect/>
          </a:stretch>
        </p:blipFill>
        <p:spPr>
          <a:xfrm>
            <a:off x="7020272" y="1988840"/>
            <a:ext cx="2124236" cy="2903284"/>
          </a:xfrm>
          <a:prstGeom prst="rect">
            <a:avLst/>
          </a:prstGeom>
        </p:spPr>
      </p:pic>
    </p:spTree>
    <p:extLst>
      <p:ext uri="{BB962C8B-B14F-4D97-AF65-F5344CB8AC3E}">
        <p14:creationId xmlns:p14="http://schemas.microsoft.com/office/powerpoint/2010/main" val="158237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Actor networks in the PM 2.5 campaign</a:t>
            </a:r>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11</a:t>
            </a:fld>
            <a:endParaRPr lang="fr-CH"/>
          </a:p>
        </p:txBody>
      </p:sp>
      <p:sp>
        <p:nvSpPr>
          <p:cNvPr id="7" name="Text Placeholder 6"/>
          <p:cNvSpPr>
            <a:spLocks noGrp="1"/>
          </p:cNvSpPr>
          <p:nvPr>
            <p:ph type="body" sz="quarter" idx="14"/>
          </p:nvPr>
        </p:nvSpPr>
        <p:spPr/>
        <p:txBody>
          <a:bodyPr/>
          <a:lstStyle/>
          <a:p>
            <a:endParaRPr lang="en-US"/>
          </a:p>
        </p:txBody>
      </p:sp>
      <p:graphicFrame>
        <p:nvGraphicFramePr>
          <p:cNvPr id="11" name="图示 6"/>
          <p:cNvGraphicFramePr>
            <a:graphicFrameLocks noGrp="1"/>
          </p:cNvGraphicFramePr>
          <p:nvPr>
            <p:ph idx="13"/>
            <p:extLst>
              <p:ext uri="{D42A27DB-BD31-4B8C-83A1-F6EECF244321}">
                <p14:modId xmlns:p14="http://schemas.microsoft.com/office/powerpoint/2010/main" val="2045538650"/>
              </p:ext>
            </p:extLst>
          </p:nvPr>
        </p:nvGraphicFramePr>
        <p:xfrm>
          <a:off x="1187450" y="1628775"/>
          <a:ext cx="72834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0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a:t>Vertical Interaction</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12</a:t>
            </a:fld>
            <a:endParaRPr lang="fr-CH"/>
          </a:p>
        </p:txBody>
      </p:sp>
      <p:sp>
        <p:nvSpPr>
          <p:cNvPr id="7" name="Text Placeholder 6"/>
          <p:cNvSpPr>
            <a:spLocks noGrp="1"/>
          </p:cNvSpPr>
          <p:nvPr>
            <p:ph type="body" sz="quarter" idx="14"/>
          </p:nvPr>
        </p:nvSpPr>
        <p:spPr/>
        <p:txBody>
          <a:bodyPr/>
          <a:lstStyle/>
          <a:p>
            <a:endParaRPr lang="en-US" dirty="0"/>
          </a:p>
        </p:txBody>
      </p:sp>
      <p:sp>
        <p:nvSpPr>
          <p:cNvPr id="10" name="内容占位符 2"/>
          <p:cNvSpPr>
            <a:spLocks noGrp="1"/>
          </p:cNvSpPr>
          <p:nvPr>
            <p:ph idx="13"/>
          </p:nvPr>
        </p:nvSpPr>
        <p:spPr/>
        <p:txBody>
          <a:bodyPr>
            <a:normAutofit/>
          </a:bodyPr>
          <a:lstStyle/>
          <a:p>
            <a:pPr marL="0" indent="0">
              <a:buNone/>
            </a:pPr>
            <a:endParaRPr lang="en-US" altLang="zh-CN" sz="1200" dirty="0"/>
          </a:p>
          <a:p>
            <a:r>
              <a:rPr lang="en-US" altLang="zh-CN" sz="1800" dirty="0"/>
              <a:t>Lively exchange on Weibo between some governmental officials and the public/environmental activists </a:t>
            </a:r>
          </a:p>
          <a:p>
            <a:pPr marL="285750" indent="-285750">
              <a:buFont typeface="Arial" panose="020B0604020202020204" pitchFamily="34" charset="0"/>
              <a:buChar char="•"/>
            </a:pPr>
            <a:r>
              <a:rPr lang="en-US" altLang="zh-CN" sz="1600" dirty="0"/>
              <a:t>The then deputy Director of Beijing Bureau of Environmental Protection</a:t>
            </a:r>
          </a:p>
          <a:p>
            <a:pPr marL="0" indent="0">
              <a:buNone/>
            </a:pPr>
            <a:endParaRPr lang="en-US" altLang="zh-CN" sz="1800" dirty="0"/>
          </a:p>
          <a:p>
            <a:r>
              <a:rPr lang="en-US" altLang="zh-CN" sz="1800" dirty="0"/>
              <a:t>Weibo accounts of many local governmental agencies became the targets of public protests, and their proactive response to questions and critiques from the public further encourage public participation</a:t>
            </a:r>
          </a:p>
          <a:p>
            <a:pPr marL="285750" indent="-285750">
              <a:buFont typeface="Arial" panose="020B0604020202020204" pitchFamily="34" charset="0"/>
              <a:buChar char="•"/>
            </a:pPr>
            <a:r>
              <a:rPr lang="en-US" altLang="zh-CN" sz="1600" dirty="0"/>
              <a:t>In early November, the Meteorological Bureau of Nanjing said the city was prepared for monitoring PM2.5 and disclosing related data.</a:t>
            </a:r>
            <a:endParaRPr lang="zh-CN" altLang="en-US" sz="1800" dirty="0"/>
          </a:p>
        </p:txBody>
      </p:sp>
    </p:spTree>
    <p:extLst>
      <p:ext uri="{BB962C8B-B14F-4D97-AF65-F5344CB8AC3E}">
        <p14:creationId xmlns:p14="http://schemas.microsoft.com/office/powerpoint/2010/main" val="77901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err="1"/>
              <a:t>Framing</a:t>
            </a:r>
            <a:r>
              <a:rPr lang="fr-CH" cap="none" dirty="0"/>
              <a:t> in the PM2.5 </a:t>
            </a:r>
            <a:r>
              <a:rPr lang="fr-CH" cap="none" dirty="0" err="1"/>
              <a:t>campaign</a:t>
            </a:r>
            <a:r>
              <a:rPr lang="fr-CH" cap="none" dirty="0"/>
              <a:t> </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13</a:t>
            </a:fld>
            <a:endParaRPr lang="fr-CH"/>
          </a:p>
        </p:txBody>
      </p:sp>
      <p:sp>
        <p:nvSpPr>
          <p:cNvPr id="6" name="Content Placeholder 5"/>
          <p:cNvSpPr>
            <a:spLocks noGrp="1"/>
          </p:cNvSpPr>
          <p:nvPr>
            <p:ph idx="13"/>
          </p:nvPr>
        </p:nvSpPr>
        <p:spPr>
          <a:xfrm>
            <a:off x="1187624" y="1412776"/>
            <a:ext cx="7501344" cy="4525963"/>
          </a:xfrm>
        </p:spPr>
        <p:txBody>
          <a:bodyPr/>
          <a:lstStyle/>
          <a:p>
            <a:r>
              <a:rPr lang="en-US" sz="1800" dirty="0"/>
              <a:t>Diagnostic framing – </a:t>
            </a:r>
            <a:r>
              <a:rPr lang="en-US" altLang="zh-CN" sz="1800" dirty="0"/>
              <a:t>identify injustice and attributing blame to something</a:t>
            </a:r>
            <a:endParaRPr lang="en-US" sz="1800" dirty="0"/>
          </a:p>
          <a:p>
            <a:r>
              <a:rPr lang="en-US" altLang="zh-CN" sz="1800" dirty="0"/>
              <a:t>Prognostic framing – articulate possible solutions</a:t>
            </a:r>
            <a:endParaRPr lang="en-US" sz="1800" dirty="0"/>
          </a:p>
          <a:p>
            <a:r>
              <a:rPr lang="en-US" sz="1800" dirty="0"/>
              <a:t>Motivational framing – give people a reason to act</a:t>
            </a:r>
          </a:p>
          <a:p>
            <a:endParaRPr lang="en-US" dirty="0"/>
          </a:p>
          <a:p>
            <a:r>
              <a:rPr lang="en-US" sz="1600" dirty="0"/>
              <a:t>26 articles with referencing to PM 2.5 have been analyzed from major Chinese and foreign newspapers and the </a:t>
            </a:r>
            <a:r>
              <a:rPr lang="en-US" sz="1600" i="1" dirty="0" err="1"/>
              <a:t>Chinadialogue</a:t>
            </a:r>
            <a:r>
              <a:rPr lang="en-US" sz="1600" dirty="0"/>
              <a:t> website.</a:t>
            </a:r>
          </a:p>
          <a:p>
            <a:endParaRPr lang="en-US" sz="1600" dirty="0"/>
          </a:p>
          <a:p>
            <a:r>
              <a:rPr lang="en-US" sz="1800" dirty="0"/>
              <a:t>Overall pattern: </a:t>
            </a:r>
            <a:r>
              <a:rPr lang="en-US" sz="1800" dirty="0" err="1"/>
              <a:t>NIMYBism</a:t>
            </a:r>
            <a:r>
              <a:rPr lang="en-US" sz="1800" dirty="0"/>
              <a:t> + Not blame the government</a:t>
            </a:r>
          </a:p>
          <a:p>
            <a:endParaRPr lang="en-US" sz="1600" dirty="0"/>
          </a:p>
          <a:p>
            <a:endParaRPr lang="en-US" dirty="0"/>
          </a:p>
        </p:txBody>
      </p:sp>
      <p:sp>
        <p:nvSpPr>
          <p:cNvPr id="7" name="Text Placeholder 6"/>
          <p:cNvSpPr>
            <a:spLocks noGrp="1"/>
          </p:cNvSpPr>
          <p:nvPr>
            <p:ph type="body" sz="quarter" idx="14"/>
          </p:nvPr>
        </p:nvSpPr>
        <p:spPr/>
        <p:txBody>
          <a:bodyPr/>
          <a:lstStyle/>
          <a:p>
            <a:endParaRPr lang="en-US"/>
          </a:p>
        </p:txBody>
      </p:sp>
      <p:pic>
        <p:nvPicPr>
          <p:cNvPr id="8" name="图片 1"/>
          <p:cNvPicPr>
            <a:picLocks noChangeAspect="1"/>
          </p:cNvPicPr>
          <p:nvPr/>
        </p:nvPicPr>
        <p:blipFill>
          <a:blip r:embed="rId2"/>
          <a:stretch>
            <a:fillRect/>
          </a:stretch>
        </p:blipFill>
        <p:spPr>
          <a:xfrm>
            <a:off x="1475656" y="4030042"/>
            <a:ext cx="5716701" cy="2495302"/>
          </a:xfrm>
          <a:prstGeom prst="rect">
            <a:avLst/>
          </a:prstGeom>
        </p:spPr>
      </p:pic>
    </p:spTree>
    <p:extLst>
      <p:ext uri="{BB962C8B-B14F-4D97-AF65-F5344CB8AC3E}">
        <p14:creationId xmlns:p14="http://schemas.microsoft.com/office/powerpoint/2010/main" val="229894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err="1"/>
              <a:t>Findings</a:t>
            </a:r>
            <a:r>
              <a:rPr lang="fr-CH" cap="none" dirty="0"/>
              <a:t> </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14</a:t>
            </a:fld>
            <a:endParaRPr lang="fr-CH"/>
          </a:p>
        </p:txBody>
      </p:sp>
      <p:sp>
        <p:nvSpPr>
          <p:cNvPr id="6" name="Content Placeholder 5"/>
          <p:cNvSpPr>
            <a:spLocks noGrp="1"/>
          </p:cNvSpPr>
          <p:nvPr>
            <p:ph idx="13"/>
          </p:nvPr>
        </p:nvSpPr>
        <p:spPr>
          <a:xfrm>
            <a:off x="1187624" y="1628800"/>
            <a:ext cx="7283450" cy="4137297"/>
          </a:xfrm>
        </p:spPr>
        <p:txBody>
          <a:bodyPr/>
          <a:lstStyle/>
          <a:p>
            <a:pPr marL="342900" indent="-342900">
              <a:buFont typeface="Arial" panose="020B0604020202020204" pitchFamily="34" charset="0"/>
              <a:buChar char="•"/>
            </a:pPr>
            <a:r>
              <a:rPr lang="en-US" altLang="zh-CN" dirty="0">
                <a:solidFill>
                  <a:srgbClr val="000000"/>
                </a:solidFill>
                <a:latin typeface="Times New Roman" panose="02020603050405020304" pitchFamily="18" charset="0"/>
                <a:ea typeface="Times New Roman" panose="02020603050405020304" pitchFamily="18" charset="0"/>
              </a:rPr>
              <a:t>Social media platforms greatly expand the networks of Chinese environmental activists by involving influential public figures and governmental agencies.</a:t>
            </a:r>
          </a:p>
          <a:p>
            <a:pPr>
              <a:buFontTx/>
              <a:buChar char="-"/>
            </a:pPr>
            <a:endParaRPr lang="en-US" altLang="zh-CN" dirty="0">
              <a:solidFill>
                <a:srgbClr val="000000"/>
              </a:solidFill>
              <a:latin typeface="Times New Roman" panose="02020603050405020304" pitchFamily="18" charset="0"/>
              <a:ea typeface="Times New Roman" panose="02020603050405020304" pitchFamily="18" charset="0"/>
            </a:endParaRPr>
          </a:p>
          <a:p>
            <a:pPr>
              <a:buFontTx/>
              <a:buChar char="-"/>
            </a:pPr>
            <a:endParaRPr lang="en-US" altLang="zh-CN" dirty="0">
              <a:solidFill>
                <a:srgbClr val="000000"/>
              </a:solidFill>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altLang="zh-CN" dirty="0">
                <a:solidFill>
                  <a:srgbClr val="000000"/>
                </a:solidFill>
                <a:latin typeface="Times New Roman" panose="02020603050405020304" pitchFamily="18" charset="0"/>
                <a:ea typeface="Times New Roman" panose="02020603050405020304" pitchFamily="18" charset="0"/>
              </a:rPr>
              <a:t>The </a:t>
            </a:r>
            <a:r>
              <a:rPr lang="en-US" altLang="zh-CN" dirty="0" err="1">
                <a:solidFill>
                  <a:srgbClr val="000000"/>
                </a:solidFill>
                <a:latin typeface="Times New Roman" panose="02020603050405020304" pitchFamily="18" charset="0"/>
                <a:ea typeface="Times New Roman" panose="02020603050405020304" pitchFamily="18" charset="0"/>
              </a:rPr>
              <a:t>NIBYism</a:t>
            </a:r>
            <a:r>
              <a:rPr lang="en-US" altLang="zh-CN" dirty="0">
                <a:solidFill>
                  <a:srgbClr val="000000"/>
                </a:solidFill>
                <a:latin typeface="Times New Roman" panose="02020603050405020304" pitchFamily="18" charset="0"/>
                <a:ea typeface="Times New Roman" panose="02020603050405020304" pitchFamily="18" charset="0"/>
              </a:rPr>
              <a:t> frames liking air pollution to health, and the frames appreciating governmental efforts are critical to the success of civic participation in today’s Chinese environmental governance. </a:t>
            </a:r>
            <a:endParaRPr lang="en-US" altLang="zh-CN" dirty="0"/>
          </a:p>
          <a:p>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1142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err="1"/>
              <a:t>Recent</a:t>
            </a:r>
            <a:r>
              <a:rPr lang="fr-CH" cap="none" dirty="0"/>
              <a:t> </a:t>
            </a:r>
            <a:r>
              <a:rPr lang="fr-CH" cap="none" dirty="0" err="1"/>
              <a:t>Developments</a:t>
            </a:r>
            <a:endParaRPr lang="en-US" cap="none" dirty="0"/>
          </a:p>
        </p:txBody>
      </p:sp>
      <p:sp>
        <p:nvSpPr>
          <p:cNvPr id="3" name="Date Placeholder 2"/>
          <p:cNvSpPr>
            <a:spLocks noGrp="1"/>
          </p:cNvSpPr>
          <p:nvPr>
            <p:ph type="dt" sz="half" idx="10"/>
          </p:nvPr>
        </p:nvSpPr>
        <p:spPr/>
        <p:txBody>
          <a:bodyPr/>
          <a:lstStyle/>
          <a:p>
            <a:r>
              <a:rPr lang="fr-CH" dirty="0"/>
              <a:t>Nov. 25, 2016</a:t>
            </a:r>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15</a:t>
            </a:fld>
            <a:endParaRPr lang="fr-CH"/>
          </a:p>
        </p:txBody>
      </p:sp>
      <p:sp>
        <p:nvSpPr>
          <p:cNvPr id="6" name="Content Placeholder 5"/>
          <p:cNvSpPr>
            <a:spLocks noGrp="1"/>
          </p:cNvSpPr>
          <p:nvPr>
            <p:ph idx="13"/>
          </p:nvPr>
        </p:nvSpPr>
        <p:spPr/>
        <p:txBody>
          <a:bodyPr/>
          <a:lstStyle/>
          <a:p>
            <a:r>
              <a:rPr lang="en-US" dirty="0"/>
              <a:t>Goal: raise consumers’ awareness </a:t>
            </a:r>
            <a:r>
              <a:rPr lang="en-US" dirty="0">
                <a:sym typeface="Wingdings" panose="05000000000000000000" pitchFamily="2" charset="2"/>
              </a:rPr>
              <a:t> change behaviors </a:t>
            </a:r>
            <a:endParaRPr lang="en-US" dirty="0"/>
          </a:p>
          <a:p>
            <a:endParaRPr lang="en-US" dirty="0"/>
          </a:p>
          <a:p>
            <a:r>
              <a:rPr lang="en-US" dirty="0"/>
              <a:t>New trends: </a:t>
            </a:r>
          </a:p>
          <a:p>
            <a:pPr marL="342900" indent="-342900">
              <a:buFont typeface="Arial" panose="020B0604020202020204" pitchFamily="34" charset="0"/>
              <a:buChar char="•"/>
            </a:pPr>
            <a:r>
              <a:rPr lang="en-US" altLang="zh-CN" dirty="0"/>
              <a:t>Leverage resources of various actors</a:t>
            </a:r>
            <a:r>
              <a:rPr lang="en-US" dirty="0"/>
              <a:t>: </a:t>
            </a:r>
          </a:p>
          <a:p>
            <a:r>
              <a:rPr lang="en-US" sz="1600" dirty="0"/>
              <a:t>ENGOs (e.g. WWF), retailers (e.g. CCFA), intergovernmental organizations (UNEP), standard-setting organizations (e.g. MSC), product brands </a:t>
            </a:r>
          </a:p>
          <a:p>
            <a:endParaRPr lang="en-US" sz="1600" dirty="0"/>
          </a:p>
          <a:p>
            <a:pPr marL="342900" indent="-342900">
              <a:buFont typeface="Arial" panose="020B0604020202020204" pitchFamily="34" charset="0"/>
              <a:buChar char="•"/>
            </a:pPr>
            <a:r>
              <a:rPr lang="en-US" dirty="0"/>
              <a:t>Information sharing and online interaction through </a:t>
            </a:r>
            <a:r>
              <a:rPr lang="en-US" dirty="0" err="1"/>
              <a:t>Wechat</a:t>
            </a:r>
            <a:endParaRPr lang="en-US" dirty="0"/>
          </a:p>
          <a:p>
            <a:r>
              <a:rPr lang="en-US" sz="1600" dirty="0" err="1"/>
              <a:t>Wechat</a:t>
            </a:r>
            <a:r>
              <a:rPr lang="en-US" sz="1600" dirty="0"/>
              <a:t> has become the leading social media platform, </a:t>
            </a:r>
            <a:r>
              <a:rPr lang="en-US" altLang="zh-CN" sz="1600" dirty="0"/>
              <a:t>78.7% vs 34% for Weibo (CINIC 2016)</a:t>
            </a:r>
            <a:endParaRPr lang="en-US" sz="1600" dirty="0"/>
          </a:p>
        </p:txBody>
      </p:sp>
      <p:sp>
        <p:nvSpPr>
          <p:cNvPr id="7" name="Text Placeholder 6"/>
          <p:cNvSpPr>
            <a:spLocks noGrp="1"/>
          </p:cNvSpPr>
          <p:nvPr>
            <p:ph type="body" sz="quarter" idx="14"/>
          </p:nvPr>
        </p:nvSpPr>
        <p:spPr/>
        <p:txBody>
          <a:bodyPr>
            <a:normAutofit fontScale="92500"/>
          </a:bodyPr>
          <a:lstStyle/>
          <a:p>
            <a:r>
              <a:rPr lang="fr-CH" cap="none" dirty="0"/>
              <a:t>Use of </a:t>
            </a:r>
            <a:r>
              <a:rPr lang="fr-CH" cap="none" dirty="0"/>
              <a:t>social media in </a:t>
            </a:r>
            <a:r>
              <a:rPr lang="fr-CH" cap="none" dirty="0" err="1"/>
              <a:t>campaigns</a:t>
            </a:r>
            <a:r>
              <a:rPr lang="fr-CH" cap="none" dirty="0"/>
              <a:t> for </a:t>
            </a:r>
            <a:r>
              <a:rPr lang="fr-CH" cap="none" dirty="0" err="1"/>
              <a:t>sustainable</a:t>
            </a:r>
            <a:r>
              <a:rPr lang="fr-CH" cap="none" dirty="0"/>
              <a:t> </a:t>
            </a:r>
            <a:r>
              <a:rPr lang="fr-CH" cap="none" dirty="0" err="1"/>
              <a:t>consumption</a:t>
            </a:r>
            <a:endParaRPr lang="en-US" cap="none" dirty="0"/>
          </a:p>
        </p:txBody>
      </p:sp>
    </p:spTree>
    <p:extLst>
      <p:ext uri="{BB962C8B-B14F-4D97-AF65-F5344CB8AC3E}">
        <p14:creationId xmlns:p14="http://schemas.microsoft.com/office/powerpoint/2010/main" val="272646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a:t>Challenge 1: </a:t>
            </a:r>
            <a:r>
              <a:rPr lang="fr-CH" cap="none" dirty="0" err="1"/>
              <a:t>intimite</a:t>
            </a:r>
            <a:r>
              <a:rPr lang="fr-CH" cap="none" dirty="0"/>
              <a:t> </a:t>
            </a:r>
            <a:r>
              <a:rPr lang="fr-CH" cap="none" dirty="0" err="1"/>
              <a:t>circles</a:t>
            </a:r>
            <a:r>
              <a:rPr lang="fr-CH" cap="none" dirty="0"/>
              <a:t> </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16</a:t>
            </a:fld>
            <a:endParaRPr lang="fr-CH"/>
          </a:p>
        </p:txBody>
      </p:sp>
      <p:sp>
        <p:nvSpPr>
          <p:cNvPr id="6" name="Content Placeholder 5"/>
          <p:cNvSpPr>
            <a:spLocks noGrp="1"/>
          </p:cNvSpPr>
          <p:nvPr>
            <p:ph idx="13"/>
          </p:nvPr>
        </p:nvSpPr>
        <p:spPr>
          <a:xfrm>
            <a:off x="1187624" y="1628801"/>
            <a:ext cx="7283450" cy="4176464"/>
          </a:xfrm>
        </p:spPr>
        <p:txBody>
          <a:bodyPr/>
          <a:lstStyle/>
          <a:p>
            <a:r>
              <a:rPr lang="en-US" dirty="0"/>
              <a:t>Are </a:t>
            </a:r>
            <a:r>
              <a:rPr lang="en-US" dirty="0" err="1"/>
              <a:t>Wechat</a:t>
            </a:r>
            <a:r>
              <a:rPr lang="en-US" dirty="0"/>
              <a:t>-based campaigns able to reach more people?</a:t>
            </a:r>
          </a:p>
          <a:p>
            <a:endParaRPr lang="en-US" dirty="0"/>
          </a:p>
          <a:p>
            <a:r>
              <a:rPr lang="en-US" dirty="0" err="1"/>
              <a:t>Wechat</a:t>
            </a:r>
            <a:r>
              <a:rPr lang="en-US" dirty="0"/>
              <a:t> – a stronger sense of community, but smaller networks (“</a:t>
            </a:r>
            <a:r>
              <a:rPr lang="en-US" dirty="0" err="1"/>
              <a:t>homophily</a:t>
            </a:r>
            <a:r>
              <a:rPr lang="en-US" dirty="0"/>
              <a:t> effects”)</a:t>
            </a:r>
          </a:p>
          <a:p>
            <a:endParaRPr lang="en-US" dirty="0"/>
          </a:p>
          <a:p>
            <a:r>
              <a:rPr lang="en-US" dirty="0">
                <a:sym typeface="Wingdings" panose="05000000000000000000" pitchFamily="2" charset="2"/>
              </a:rPr>
              <a:t> </a:t>
            </a:r>
            <a:r>
              <a:rPr lang="en-US" dirty="0"/>
              <a:t>Need innovative solutions to </a:t>
            </a:r>
            <a:r>
              <a:rPr lang="en-US" dirty="0">
                <a:sym typeface="Wingdings" panose="05000000000000000000" pitchFamily="2" charset="2"/>
              </a:rPr>
              <a:t>make connections between different networks</a:t>
            </a:r>
            <a:endParaRPr lang="en-US" dirty="0"/>
          </a:p>
        </p:txBody>
      </p:sp>
      <p:sp>
        <p:nvSpPr>
          <p:cNvPr id="7" name="Text Placeholder 6"/>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78336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Challenge 2: price premium and framing</a:t>
            </a:r>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17</a:t>
            </a:fld>
            <a:endParaRPr lang="fr-CH"/>
          </a:p>
        </p:txBody>
      </p:sp>
      <p:sp>
        <p:nvSpPr>
          <p:cNvPr id="6" name="Content Placeholder 5"/>
          <p:cNvSpPr>
            <a:spLocks noGrp="1"/>
          </p:cNvSpPr>
          <p:nvPr>
            <p:ph idx="13"/>
          </p:nvPr>
        </p:nvSpPr>
        <p:spPr/>
        <p:txBody>
          <a:bodyPr/>
          <a:lstStyle/>
          <a:p>
            <a:endParaRPr lang="en-US" dirty="0"/>
          </a:p>
          <a:p>
            <a:r>
              <a:rPr lang="en-US" dirty="0"/>
              <a:t>Can such campaigns change people’s consumption behaviors?</a:t>
            </a:r>
          </a:p>
          <a:p>
            <a:endParaRPr lang="en-US" dirty="0"/>
          </a:p>
          <a:p>
            <a:r>
              <a:rPr lang="en-US" dirty="0"/>
              <a:t>Because of price premium, consumers may be unwilling to change pay more to buy sustainable products even if they understand social values embedded in these products</a:t>
            </a:r>
          </a:p>
          <a:p>
            <a:endParaRPr lang="en-US" dirty="0"/>
          </a:p>
          <a:p>
            <a:pPr marL="342900" indent="-342900">
              <a:buFont typeface="Wingdings" panose="05000000000000000000" pitchFamily="2" charset="2"/>
              <a:buChar char="à"/>
            </a:pPr>
            <a:r>
              <a:rPr lang="en-US" dirty="0">
                <a:sym typeface="Wingdings" panose="05000000000000000000" pitchFamily="2" charset="2"/>
              </a:rPr>
              <a:t>Potential solution: emphasis on other salient issues than sustainable development, such as food safety</a:t>
            </a:r>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8919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a:t>Future </a:t>
            </a:r>
            <a:r>
              <a:rPr lang="fr-CH" cap="none" dirty="0" err="1"/>
              <a:t>Research</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18</a:t>
            </a:fld>
            <a:endParaRPr lang="fr-CH"/>
          </a:p>
        </p:txBody>
      </p:sp>
      <p:sp>
        <p:nvSpPr>
          <p:cNvPr id="6" name="Content Placeholder 5"/>
          <p:cNvSpPr>
            <a:spLocks noGrp="1"/>
          </p:cNvSpPr>
          <p:nvPr>
            <p:ph idx="13"/>
          </p:nvPr>
        </p:nvSpPr>
        <p:spPr/>
        <p:txBody>
          <a:bodyPr/>
          <a:lstStyle/>
          <a:p>
            <a:r>
              <a:rPr lang="en-US" dirty="0"/>
              <a:t>More empirical research on effectiveness of such campaigns</a:t>
            </a:r>
          </a:p>
          <a:p>
            <a:endParaRPr lang="en-US" dirty="0"/>
          </a:p>
          <a:p>
            <a:pPr marL="342900" indent="-342900">
              <a:buFont typeface="Arial" panose="020B0604020202020204" pitchFamily="34" charset="0"/>
              <a:buChar char="•"/>
            </a:pPr>
            <a:r>
              <a:rPr lang="en-US" dirty="0"/>
              <a:t>Consumer surveys to examine whether social media is a key channel of awareness raising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Experiments to which framing is the most effective one to change consumers’ behaviors</a:t>
            </a:r>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3086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fr-CH" sz="2800" dirty="0"/>
          </a:p>
          <a:p>
            <a:pPr algn="ctr"/>
            <a:endParaRPr lang="fr-CH" sz="2800" dirty="0"/>
          </a:p>
          <a:p>
            <a:pPr algn="ctr"/>
            <a:r>
              <a:rPr lang="fr-CH" sz="2800" b="1" dirty="0" err="1"/>
              <a:t>Thank</a:t>
            </a:r>
            <a:r>
              <a:rPr lang="fr-CH" sz="2800" b="1" dirty="0"/>
              <a:t> </a:t>
            </a:r>
            <a:r>
              <a:rPr lang="fr-CH" sz="2800" b="1" dirty="0" err="1"/>
              <a:t>you</a:t>
            </a:r>
            <a:r>
              <a:rPr lang="fr-CH" sz="2800" b="1" dirty="0"/>
              <a:t>!</a:t>
            </a:r>
          </a:p>
          <a:p>
            <a:pPr algn="ctr"/>
            <a:endParaRPr lang="fr-CH" sz="2800" b="1" dirty="0"/>
          </a:p>
          <a:p>
            <a:pPr algn="ctr"/>
            <a:endParaRPr lang="fr-CH" sz="2800" b="1" dirty="0"/>
          </a:p>
          <a:p>
            <a:pPr algn="ctr"/>
            <a:endParaRPr lang="fr-CH" sz="2800" b="1" dirty="0"/>
          </a:p>
          <a:p>
            <a:pPr algn="ctr"/>
            <a:endParaRPr lang="fr-CH" sz="2800" b="1" dirty="0"/>
          </a:p>
          <a:p>
            <a:pPr algn="ctr"/>
            <a:r>
              <a:rPr lang="fr-CH" sz="2400" dirty="0" err="1"/>
              <a:t>yixian.sun</a:t>
            </a:r>
            <a:r>
              <a:rPr lang="en-US" sz="2400" dirty="0"/>
              <a:t>@graduateinstitute.ch</a:t>
            </a:r>
            <a:endParaRPr lang="fr-CH" sz="2400" dirty="0"/>
          </a:p>
        </p:txBody>
      </p:sp>
      <p:sp>
        <p:nvSpPr>
          <p:cNvPr id="6" name="Text Placeholder 5"/>
          <p:cNvSpPr>
            <a:spLocks noGrp="1"/>
          </p:cNvSpPr>
          <p:nvPr>
            <p:ph type="body" sz="quarter" idx="14"/>
          </p:nvPr>
        </p:nvSpPr>
        <p:spPr/>
        <p:txBody>
          <a:bodyPr/>
          <a:lstStyle/>
          <a:p>
            <a:endParaRPr lang="en-US"/>
          </a:p>
        </p:txBody>
      </p:sp>
      <p:sp>
        <p:nvSpPr>
          <p:cNvPr id="7" name="Slide Number Placeholder 6"/>
          <p:cNvSpPr>
            <a:spLocks noGrp="1"/>
          </p:cNvSpPr>
          <p:nvPr>
            <p:ph type="sldNum" sz="quarter" idx="12"/>
          </p:nvPr>
        </p:nvSpPr>
        <p:spPr/>
        <p:txBody>
          <a:bodyPr/>
          <a:lstStyle/>
          <a:p>
            <a:fld id="{5AAB3185-A414-4A48-9E3E-7DCCD62554A2}" type="slidenum">
              <a:rPr lang="fr-CH" smtClean="0"/>
              <a:t>19</a:t>
            </a:fld>
            <a:endParaRPr lang="fr-CH"/>
          </a:p>
        </p:txBody>
      </p:sp>
    </p:spTree>
    <p:extLst>
      <p:ext uri="{BB962C8B-B14F-4D97-AF65-F5344CB8AC3E}">
        <p14:creationId xmlns:p14="http://schemas.microsoft.com/office/powerpoint/2010/main" val="333122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Overview</a:t>
            </a:r>
            <a:endParaRPr lang="en-US"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2</a:t>
            </a:fld>
            <a:endParaRPr lang="fr-CH"/>
          </a:p>
        </p:txBody>
      </p:sp>
      <p:sp>
        <p:nvSpPr>
          <p:cNvPr id="6" name="Content Placeholder 5"/>
          <p:cNvSpPr>
            <a:spLocks noGrp="1"/>
          </p:cNvSpPr>
          <p:nvPr>
            <p:ph idx="13"/>
          </p:nvPr>
        </p:nvSpPr>
        <p:spPr/>
        <p:txBody>
          <a:bodyPr/>
          <a:lstStyle/>
          <a:p>
            <a:r>
              <a:rPr lang="fr-CH" dirty="0"/>
              <a:t>1. PM 2.5 </a:t>
            </a:r>
            <a:r>
              <a:rPr lang="fr-CH" dirty="0" err="1"/>
              <a:t>campaing</a:t>
            </a:r>
            <a:r>
              <a:rPr lang="fr-CH" dirty="0"/>
              <a:t> in 2011-2012</a:t>
            </a:r>
          </a:p>
          <a:p>
            <a:endParaRPr lang="en-US" sz="1600" dirty="0"/>
          </a:p>
          <a:p>
            <a:r>
              <a:rPr lang="en-US" sz="1600" dirty="0" err="1"/>
              <a:t>Fedorenko</a:t>
            </a:r>
            <a:r>
              <a:rPr lang="en-US" sz="1600" dirty="0"/>
              <a:t>, I., &amp; Sun, Y. (2016). </a:t>
            </a:r>
            <a:r>
              <a:rPr lang="en-US" sz="1600" dirty="0">
                <a:hlinkClick r:id="rId2"/>
              </a:rPr>
              <a:t>Microblogging-Based Civic Participation on Environment in China: A Case Study of the PM 2.5 Campaign.</a:t>
            </a:r>
            <a:endParaRPr lang="en-US" sz="1600" dirty="0"/>
          </a:p>
          <a:p>
            <a:r>
              <a:rPr lang="en-US" sz="1600" i="1" dirty="0"/>
              <a:t>VOLUNTAS: International Journal of Voluntary and Nonprofit Organizations</a:t>
            </a:r>
            <a:r>
              <a:rPr lang="en-US" sz="1600" dirty="0"/>
              <a:t>. Vol. 27, </a:t>
            </a:r>
            <a:r>
              <a:rPr lang="en-US" sz="1600" dirty="0">
                <a:hlinkClick r:id="rId3"/>
              </a:rPr>
              <a:t>Issue 5</a:t>
            </a:r>
            <a:r>
              <a:rPr lang="en-US" sz="1600" dirty="0"/>
              <a:t>, pp 2077–2105. </a:t>
            </a:r>
            <a:br>
              <a:rPr lang="en-US" sz="1600" dirty="0"/>
            </a:br>
            <a:endParaRPr lang="fr-CH" sz="1600" dirty="0"/>
          </a:p>
          <a:p>
            <a:endParaRPr lang="fr-CH" dirty="0"/>
          </a:p>
          <a:p>
            <a:r>
              <a:rPr lang="fr-CH" dirty="0"/>
              <a:t>2. </a:t>
            </a:r>
            <a:r>
              <a:rPr lang="fr-CH" dirty="0" err="1"/>
              <a:t>Recent</a:t>
            </a:r>
            <a:r>
              <a:rPr lang="fr-CH" dirty="0"/>
              <a:t> </a:t>
            </a:r>
            <a:r>
              <a:rPr lang="fr-CH" dirty="0" err="1"/>
              <a:t>campaigns</a:t>
            </a:r>
            <a:r>
              <a:rPr lang="fr-CH" dirty="0"/>
              <a:t> on </a:t>
            </a:r>
            <a:r>
              <a:rPr lang="fr-CH" dirty="0" err="1"/>
              <a:t>sustainable</a:t>
            </a:r>
            <a:r>
              <a:rPr lang="fr-CH" dirty="0"/>
              <a:t> </a:t>
            </a:r>
            <a:r>
              <a:rPr lang="fr-CH" dirty="0" err="1"/>
              <a:t>consumption</a:t>
            </a:r>
            <a:endParaRPr lang="fr-CH" dirty="0"/>
          </a:p>
        </p:txBody>
      </p:sp>
      <p:sp>
        <p:nvSpPr>
          <p:cNvPr id="7" name="Text Placeholder 6"/>
          <p:cNvSpPr>
            <a:spLocks noGrp="1"/>
          </p:cNvSpPr>
          <p:nvPr>
            <p:ph type="body" sz="quarter" idx="14"/>
          </p:nvPr>
        </p:nvSpPr>
        <p:spPr/>
        <p:txBody>
          <a:bodyPr/>
          <a:lstStyle/>
          <a:p>
            <a:endParaRPr lang="fr-CH"/>
          </a:p>
        </p:txBody>
      </p:sp>
    </p:spTree>
    <p:extLst>
      <p:ext uri="{BB962C8B-B14F-4D97-AF65-F5344CB8AC3E}">
        <p14:creationId xmlns:p14="http://schemas.microsoft.com/office/powerpoint/2010/main" val="177177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a:t>Background</a:t>
            </a:r>
            <a:endParaRPr lang="en-US"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3</a:t>
            </a:fld>
            <a:endParaRPr lang="fr-CH"/>
          </a:p>
        </p:txBody>
      </p:sp>
      <p:sp>
        <p:nvSpPr>
          <p:cNvPr id="7" name="Text Placeholder 6"/>
          <p:cNvSpPr>
            <a:spLocks noGrp="1"/>
          </p:cNvSpPr>
          <p:nvPr>
            <p:ph type="body" sz="quarter" idx="14"/>
          </p:nvPr>
        </p:nvSpPr>
        <p:spPr/>
        <p:txBody>
          <a:bodyPr/>
          <a:lstStyle/>
          <a:p>
            <a:r>
              <a:rPr lang="en-US" cap="none" dirty="0"/>
              <a:t>Two parallel trends in contemporary China</a:t>
            </a:r>
          </a:p>
        </p:txBody>
      </p:sp>
      <p:graphicFrame>
        <p:nvGraphicFramePr>
          <p:cNvPr id="12" name="Chart 11">
            <a:extLst>
              <a:ext uri="{FF2B5EF4-FFF2-40B4-BE49-F238E27FC236}">
                <a16:creationId xmlns:a16="http://schemas.microsoft.com/office/drawing/2014/main" id="{5787610C-E359-4B30-9043-81BEC5402647}"/>
              </a:ext>
            </a:extLst>
          </p:cNvPr>
          <p:cNvGraphicFramePr>
            <a:graphicFrameLocks/>
          </p:cNvGraphicFramePr>
          <p:nvPr>
            <p:extLst>
              <p:ext uri="{D42A27DB-BD31-4B8C-83A1-F6EECF244321}">
                <p14:modId xmlns:p14="http://schemas.microsoft.com/office/powerpoint/2010/main" val="3252118337"/>
              </p:ext>
            </p:extLst>
          </p:nvPr>
        </p:nvGraphicFramePr>
        <p:xfrm>
          <a:off x="1171267" y="3861048"/>
          <a:ext cx="5904656" cy="2423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4AF5EEC-49B4-4AED-9B8F-E63734FAE249}"/>
              </a:ext>
            </a:extLst>
          </p:cNvPr>
          <p:cNvGraphicFramePr>
            <a:graphicFrameLocks/>
          </p:cNvGraphicFramePr>
          <p:nvPr>
            <p:extLst>
              <p:ext uri="{D42A27DB-BD31-4B8C-83A1-F6EECF244321}">
                <p14:modId xmlns:p14="http://schemas.microsoft.com/office/powerpoint/2010/main" val="3227697200"/>
              </p:ext>
            </p:extLst>
          </p:nvPr>
        </p:nvGraphicFramePr>
        <p:xfrm>
          <a:off x="1187624" y="1130132"/>
          <a:ext cx="6058943" cy="2471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556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Research</a:t>
            </a:r>
            <a:r>
              <a:rPr lang="fr-CH" cap="none" dirty="0"/>
              <a:t> Question</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4</a:t>
            </a:fld>
            <a:endParaRPr lang="fr-CH"/>
          </a:p>
        </p:txBody>
      </p:sp>
      <p:sp>
        <p:nvSpPr>
          <p:cNvPr id="6" name="Content Placeholder 5"/>
          <p:cNvSpPr>
            <a:spLocks noGrp="1"/>
          </p:cNvSpPr>
          <p:nvPr>
            <p:ph idx="13"/>
          </p:nvPr>
        </p:nvSpPr>
        <p:spPr/>
        <p:txBody>
          <a:bodyPr>
            <a:normAutofit lnSpcReduction="10000"/>
          </a:bodyPr>
          <a:lstStyle/>
          <a:p>
            <a:r>
              <a:rPr lang="en-US" altLang="zh-CN" dirty="0"/>
              <a:t>ICTs change the width and speed of information transmission</a:t>
            </a:r>
          </a:p>
          <a:p>
            <a:endParaRPr lang="en-US" altLang="zh-CN" sz="1800" i="1" dirty="0"/>
          </a:p>
          <a:p>
            <a:r>
              <a:rPr lang="en-US" altLang="zh-CN" sz="1800" dirty="0"/>
              <a:t>“online activism” – Internet-based collective action that promotes,   contests or resists change (Yang 2009)</a:t>
            </a:r>
          </a:p>
          <a:p>
            <a:endParaRPr lang="en-US" altLang="zh-CN" sz="1800" dirty="0"/>
          </a:p>
          <a:p>
            <a:pPr algn="ctr"/>
            <a:r>
              <a:rPr lang="en-US" i="1" dirty="0"/>
              <a:t>“Increased use of mobile phones and the Internet has allowed protesters to show their anger more effectively.”</a:t>
            </a:r>
          </a:p>
          <a:p>
            <a:pPr algn="r"/>
            <a:r>
              <a:rPr lang="en-US" altLang="zh-CN" sz="1800" dirty="0"/>
              <a:t>    --- a </a:t>
            </a:r>
            <a:r>
              <a:rPr lang="en-US" sz="1800" dirty="0">
                <a:solidFill>
                  <a:srgbClr val="3C3C3C"/>
                </a:solidFill>
                <a:latin typeface="TiemposTextWeb-Regular"/>
              </a:rPr>
              <a:t>member of the national committee of the CCPCC</a:t>
            </a:r>
            <a:endParaRPr lang="en-US" altLang="zh-CN" sz="1800" dirty="0"/>
          </a:p>
          <a:p>
            <a:endParaRPr lang="en-US" altLang="zh-CN" dirty="0"/>
          </a:p>
          <a:p>
            <a:endParaRPr lang="en-US" dirty="0"/>
          </a:p>
          <a:p>
            <a:r>
              <a:rPr lang="en-US" b="1" dirty="0"/>
              <a:t>How the public have been mobilized in social media (microblogging)-based environmental campaigns?</a:t>
            </a:r>
          </a:p>
          <a:p>
            <a:pPr marL="342900" indent="-342900">
              <a:buFont typeface="Arial" panose="020B0604020202020204" pitchFamily="34" charset="0"/>
              <a:buChar char="•"/>
            </a:pPr>
            <a:r>
              <a:rPr lang="en-US" sz="1600" dirty="0"/>
              <a:t>Actors and their networks</a:t>
            </a:r>
          </a:p>
          <a:p>
            <a:pPr marL="342900" indent="-342900">
              <a:buFont typeface="Arial" panose="020B0604020202020204" pitchFamily="34" charset="0"/>
              <a:buChar char="•"/>
            </a:pPr>
            <a:r>
              <a:rPr lang="en-US" sz="1600" dirty="0"/>
              <a:t>Social norms</a:t>
            </a:r>
            <a:endParaRPr lang="en-US" sz="1600"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2697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err="1"/>
              <a:t>Analytical</a:t>
            </a:r>
            <a:r>
              <a:rPr lang="fr-CH" cap="none" dirty="0"/>
              <a:t> Framework I</a:t>
            </a:r>
            <a:endParaRPr lang="en-US" cap="none" dirty="0"/>
          </a:p>
        </p:txBody>
      </p:sp>
      <p:sp>
        <p:nvSpPr>
          <p:cNvPr id="3" name="Date Placeholder 2"/>
          <p:cNvSpPr>
            <a:spLocks noGrp="1"/>
          </p:cNvSpPr>
          <p:nvPr>
            <p:ph type="dt" sz="half" idx="10"/>
          </p:nvPr>
        </p:nvSpPr>
        <p:spPr>
          <a:xfrm>
            <a:off x="1187624" y="6356350"/>
            <a:ext cx="1656184" cy="365125"/>
          </a:xfrm>
        </p:spPr>
        <p:txBody>
          <a:bodyPr/>
          <a:lstStyle/>
          <a:p>
            <a:r>
              <a:rPr lang="fr-FR" dirty="0" err="1"/>
              <a:t>Nov</a:t>
            </a:r>
            <a:r>
              <a:rPr lang="fr-FR" dirty="0"/>
              <a:t> 25, 2016</a:t>
            </a:r>
            <a:endParaRPr lang="fr-CH" dirty="0"/>
          </a:p>
        </p:txBody>
      </p:sp>
      <p:sp>
        <p:nvSpPr>
          <p:cNvPr id="4" name="Footer Placeholder 3"/>
          <p:cNvSpPr>
            <a:spLocks noGrp="1"/>
          </p:cNvSpPr>
          <p:nvPr>
            <p:ph type="ftr" sz="quarter" idx="11"/>
          </p:nvPr>
        </p:nvSpPr>
        <p:spPr/>
        <p:txBody>
          <a:bodyPr/>
          <a:lstStyle/>
          <a:p>
            <a:pPr algn="l"/>
            <a:r>
              <a:rPr lang="fr-CH" dirty="0"/>
              <a:t>Yixian S</a:t>
            </a:r>
            <a:r>
              <a:rPr lang="en-US" altLang="zh-CN" dirty="0"/>
              <a:t>un</a:t>
            </a:r>
            <a:endParaRPr lang="fr-CH" dirty="0"/>
          </a:p>
        </p:txBody>
      </p:sp>
      <p:sp>
        <p:nvSpPr>
          <p:cNvPr id="5" name="Slide Number Placeholder 4"/>
          <p:cNvSpPr>
            <a:spLocks noGrp="1"/>
          </p:cNvSpPr>
          <p:nvPr>
            <p:ph type="sldNum" sz="quarter" idx="12"/>
          </p:nvPr>
        </p:nvSpPr>
        <p:spPr/>
        <p:txBody>
          <a:bodyPr/>
          <a:lstStyle/>
          <a:p>
            <a:fld id="{5AAB3185-A414-4A48-9E3E-7DCCD62554A2}" type="slidenum">
              <a:rPr lang="fr-CH" smtClean="0"/>
              <a:t>5</a:t>
            </a:fld>
            <a:endParaRPr lang="fr-CH"/>
          </a:p>
        </p:txBody>
      </p:sp>
      <p:sp>
        <p:nvSpPr>
          <p:cNvPr id="6" name="Content Placeholder 5"/>
          <p:cNvSpPr>
            <a:spLocks noGrp="1"/>
          </p:cNvSpPr>
          <p:nvPr>
            <p:ph idx="13"/>
          </p:nvPr>
        </p:nvSpPr>
        <p:spPr>
          <a:xfrm>
            <a:off x="1187624" y="1484784"/>
            <a:ext cx="7283450" cy="4392488"/>
          </a:xfrm>
        </p:spPr>
        <p:txBody>
          <a:bodyPr>
            <a:normAutofit lnSpcReduction="10000"/>
          </a:bodyPr>
          <a:lstStyle/>
          <a:p>
            <a:r>
              <a:rPr lang="en-US" sz="1800" dirty="0"/>
              <a:t>ICTs provide new opportunities for Chinese environmental activists – “green public sphere”</a:t>
            </a:r>
          </a:p>
          <a:p>
            <a:r>
              <a:rPr lang="en-US" sz="1800" dirty="0"/>
              <a:t>Horizontal and Vertical interactions in the online space</a:t>
            </a:r>
          </a:p>
          <a:p>
            <a:r>
              <a:rPr lang="en-US" sz="1800" dirty="0"/>
              <a:t>(</a:t>
            </a:r>
            <a:r>
              <a:rPr lang="en-US" altLang="zh-CN" sz="1800" dirty="0">
                <a:solidFill>
                  <a:prstClr val="black"/>
                </a:solidFill>
              </a:rPr>
              <a:t>Yang and Calhoun 2008, Yang 2009, </a:t>
            </a:r>
            <a:r>
              <a:rPr lang="en-US" altLang="zh-CN" sz="1800" dirty="0" err="1">
                <a:solidFill>
                  <a:prstClr val="black"/>
                </a:solidFill>
              </a:rPr>
              <a:t>Xie</a:t>
            </a:r>
            <a:r>
              <a:rPr lang="en-US" altLang="zh-CN" sz="1800" dirty="0">
                <a:solidFill>
                  <a:prstClr val="black"/>
                </a:solidFill>
              </a:rPr>
              <a:t> 2009)</a:t>
            </a:r>
          </a:p>
          <a:p>
            <a:endParaRPr lang="en-US" sz="1800" dirty="0">
              <a:solidFill>
                <a:prstClr val="black"/>
              </a:solidFill>
            </a:endParaRPr>
          </a:p>
          <a:p>
            <a:r>
              <a:rPr lang="en-US" sz="1800" dirty="0">
                <a:solidFill>
                  <a:prstClr val="black"/>
                </a:solidFill>
              </a:rPr>
              <a:t>Features of </a:t>
            </a:r>
            <a:r>
              <a:rPr lang="en-US" sz="1800" dirty="0" err="1">
                <a:solidFill>
                  <a:prstClr val="black"/>
                </a:solidFill>
              </a:rPr>
              <a:t>Sina</a:t>
            </a:r>
            <a:r>
              <a:rPr lang="en-US" sz="1800" dirty="0">
                <a:solidFill>
                  <a:prstClr val="black"/>
                </a:solidFill>
              </a:rPr>
              <a:t> Weibo (a twitter-like platform):</a:t>
            </a:r>
          </a:p>
          <a:p>
            <a:pPr marL="285750" indent="-285750">
              <a:buFont typeface="Arial" panose="020B0604020202020204" pitchFamily="34" charset="0"/>
              <a:buChar char="•"/>
            </a:pPr>
            <a:r>
              <a:rPr lang="en-US" sz="1600" dirty="0"/>
              <a:t>Dominance of a single one platform - More than 300 million in 2012</a:t>
            </a:r>
          </a:p>
          <a:p>
            <a:pPr marL="285750" indent="-285750">
              <a:buFont typeface="Arial" panose="020B0604020202020204" pitchFamily="34" charset="0"/>
              <a:buChar char="•"/>
            </a:pPr>
            <a:r>
              <a:rPr lang="en-US" altLang="zh-CN" sz="1600" dirty="0"/>
              <a:t>Users include m</a:t>
            </a:r>
            <a:r>
              <a:rPr lang="en-US" sz="1600" dirty="0"/>
              <a:t>any </a:t>
            </a:r>
            <a:r>
              <a:rPr lang="en-US" altLang="zh-CN" sz="1600" dirty="0"/>
              <a:t>public figures</a:t>
            </a:r>
            <a:r>
              <a:rPr lang="en-US" sz="1600" dirty="0"/>
              <a:t> and government agencies</a:t>
            </a:r>
          </a:p>
          <a:p>
            <a:pPr marL="285750" indent="-285750">
              <a:buFont typeface="Arial" panose="020B0604020202020204" pitchFamily="34" charset="0"/>
              <a:buChar char="•"/>
            </a:pPr>
            <a:r>
              <a:rPr lang="en-US" sz="1600" dirty="0"/>
              <a:t>Anonymous posting</a:t>
            </a:r>
          </a:p>
          <a:p>
            <a:endParaRPr lang="en-US" sz="1800" dirty="0"/>
          </a:p>
          <a:p>
            <a:r>
              <a:rPr lang="en-US" sz="1800" dirty="0"/>
              <a:t>Propositions: </a:t>
            </a:r>
          </a:p>
          <a:p>
            <a:pPr marL="342900" lvl="0" indent="-342900">
              <a:buFont typeface="Arial" panose="020B0604020202020204" pitchFamily="34" charset="0"/>
              <a:buChar char="•"/>
            </a:pPr>
            <a:r>
              <a:rPr lang="en-US" altLang="zh-CN" sz="1800" dirty="0">
                <a:solidFill>
                  <a:prstClr val="black"/>
                </a:solidFill>
                <a:latin typeface="Calibri"/>
                <a:ea typeface="宋体" panose="02010600030101010101" pitchFamily="2" charset="-122"/>
                <a:cs typeface="+mn-cs"/>
              </a:rPr>
              <a:t>Promoting intensive horizontal interaction among environmental activists, and between activists and citizens, involving a wider public</a:t>
            </a:r>
          </a:p>
          <a:p>
            <a:pPr marL="342900" lvl="0" indent="-342900">
              <a:buFont typeface="Arial" panose="020B0604020202020204" pitchFamily="34" charset="0"/>
              <a:buChar char="•"/>
            </a:pPr>
            <a:r>
              <a:rPr lang="en-US" altLang="zh-CN" sz="1800" dirty="0">
                <a:solidFill>
                  <a:prstClr val="black"/>
                </a:solidFill>
                <a:latin typeface="Calibri"/>
                <a:ea typeface="宋体" panose="02010600030101010101" pitchFamily="2" charset="-122"/>
                <a:cs typeface="+mn-cs"/>
              </a:rPr>
              <a:t>Enabling vertical interaction between the government on the one hand, and environmental activists and the public on the other. </a:t>
            </a:r>
            <a:endParaRPr lang="en-US" sz="1800" dirty="0"/>
          </a:p>
          <a:p>
            <a:endParaRPr lang="en-US" sz="1800" dirty="0"/>
          </a:p>
          <a:p>
            <a:endParaRPr lang="en-US" sz="1800" dirty="0"/>
          </a:p>
          <a:p>
            <a:endParaRPr lang="en-US" sz="1800"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9176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err="1"/>
              <a:t>Analytical</a:t>
            </a:r>
            <a:r>
              <a:rPr lang="fr-CH" cap="none" dirty="0"/>
              <a:t> Framework II</a:t>
            </a:r>
            <a:endParaRPr lang="en-US" cap="none" dirty="0"/>
          </a:p>
        </p:txBody>
      </p:sp>
      <p:sp>
        <p:nvSpPr>
          <p:cNvPr id="3" name="Date Placeholder 2"/>
          <p:cNvSpPr>
            <a:spLocks noGrp="1"/>
          </p:cNvSpPr>
          <p:nvPr>
            <p:ph type="dt" sz="half" idx="10"/>
          </p:nvPr>
        </p:nvSpPr>
        <p:spPr/>
        <p:txBody>
          <a:bodyPr/>
          <a:lstStyle/>
          <a:p>
            <a:r>
              <a:rPr lang="fr-FR" dirty="0"/>
              <a:t>Nov. 25, 2016</a:t>
            </a:r>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6</a:t>
            </a:fld>
            <a:endParaRPr lang="fr-CH"/>
          </a:p>
        </p:txBody>
      </p:sp>
      <p:sp>
        <p:nvSpPr>
          <p:cNvPr id="6" name="Content Placeholder 5"/>
          <p:cNvSpPr>
            <a:spLocks noGrp="1"/>
          </p:cNvSpPr>
          <p:nvPr>
            <p:ph idx="13"/>
          </p:nvPr>
        </p:nvSpPr>
        <p:spPr/>
        <p:txBody>
          <a:bodyPr/>
          <a:lstStyle/>
          <a:p>
            <a:r>
              <a:rPr lang="en-US" sz="1800" dirty="0"/>
              <a:t>Framing strategy to mobilize the public in China’s authoritarian setting</a:t>
            </a:r>
          </a:p>
          <a:p>
            <a:endParaRPr lang="en-US" dirty="0"/>
          </a:p>
          <a:p>
            <a:r>
              <a:rPr lang="en-US" altLang="zh-CN" sz="1600" dirty="0"/>
              <a:t>Public mobilization needs a frame having a wider resonation within society, employing personal concerns, and being not critical towards the government.</a:t>
            </a:r>
          </a:p>
          <a:p>
            <a:r>
              <a:rPr lang="en-US" sz="1600" dirty="0"/>
              <a:t>(</a:t>
            </a:r>
            <a:r>
              <a:rPr lang="en-US" sz="1600" dirty="0" err="1"/>
              <a:t>Mertha</a:t>
            </a:r>
            <a:r>
              <a:rPr lang="en-US" sz="1600" dirty="0"/>
              <a:t> 2010) </a:t>
            </a:r>
          </a:p>
          <a:p>
            <a:endParaRPr lang="en-US" sz="1600" dirty="0"/>
          </a:p>
          <a:p>
            <a:r>
              <a:rPr lang="en-US" sz="1600" dirty="0"/>
              <a:t>Environmentalism vs. NIMBYism (Johnson 2010)</a:t>
            </a:r>
          </a:p>
          <a:p>
            <a:endParaRPr lang="en-US" sz="1600" dirty="0"/>
          </a:p>
          <a:p>
            <a:r>
              <a:rPr lang="en-US" sz="1600" dirty="0"/>
              <a:t>Proposition:</a:t>
            </a:r>
          </a:p>
          <a:p>
            <a:r>
              <a:rPr lang="en-US" altLang="zh-CN" sz="1600" dirty="0"/>
              <a:t> </a:t>
            </a:r>
            <a:r>
              <a:rPr lang="en-US" altLang="zh-CN" sz="1600" dirty="0">
                <a:sym typeface="Wingdings" panose="05000000000000000000" pitchFamily="2" charset="2"/>
              </a:rPr>
              <a:t> </a:t>
            </a:r>
            <a:r>
              <a:rPr lang="en-US" altLang="zh-CN" sz="1600" dirty="0"/>
              <a:t>The link between air pollution and public health is crucial to explain the success of    the air pollution campaign</a:t>
            </a:r>
            <a:endParaRPr lang="en-US" sz="1600"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0841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err="1"/>
              <a:t>Research</a:t>
            </a:r>
            <a:r>
              <a:rPr lang="fr-CH" cap="none" dirty="0"/>
              <a:t> Design</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7</a:t>
            </a:fld>
            <a:endParaRPr lang="fr-CH"/>
          </a:p>
        </p:txBody>
      </p:sp>
      <p:sp>
        <p:nvSpPr>
          <p:cNvPr id="6" name="Content Placeholder 5"/>
          <p:cNvSpPr>
            <a:spLocks noGrp="1"/>
          </p:cNvSpPr>
          <p:nvPr>
            <p:ph idx="13"/>
          </p:nvPr>
        </p:nvSpPr>
        <p:spPr/>
        <p:txBody>
          <a:bodyPr/>
          <a:lstStyle/>
          <a:p>
            <a:r>
              <a:rPr lang="en-US" altLang="zh-CN" dirty="0"/>
              <a:t>A single case study: </a:t>
            </a:r>
          </a:p>
          <a:p>
            <a:endParaRPr lang="en-US" altLang="zh-CN" dirty="0"/>
          </a:p>
          <a:p>
            <a:r>
              <a:rPr lang="en-US" altLang="zh-CN" sz="1600" dirty="0"/>
              <a:t>a large-scale campaign against air pollution across the country from October 2011 to early 2012, based on </a:t>
            </a:r>
            <a:r>
              <a:rPr lang="en-US" altLang="zh-CN" sz="1600" dirty="0" err="1"/>
              <a:t>Sina</a:t>
            </a:r>
            <a:r>
              <a:rPr lang="en-US" altLang="zh-CN" sz="1600" dirty="0"/>
              <a:t> Weibo, the then most influential social media in China; considered as the biggest victory of civil society in the history of environmental campaigning in China. </a:t>
            </a:r>
          </a:p>
          <a:p>
            <a:endParaRPr lang="en-US" dirty="0"/>
          </a:p>
          <a:p>
            <a:endParaRPr lang="en-US" dirty="0"/>
          </a:p>
          <a:p>
            <a:r>
              <a:rPr lang="en-US" dirty="0"/>
              <a:t>Methodology:</a:t>
            </a:r>
          </a:p>
          <a:p>
            <a:endParaRPr lang="en-US" sz="1600" dirty="0"/>
          </a:p>
          <a:p>
            <a:r>
              <a:rPr lang="en-US" altLang="zh-CN" sz="1600" dirty="0"/>
              <a:t>process tracing, discourse analysis, semi-structured interviews (18), and participant observations.</a:t>
            </a:r>
          </a:p>
          <a:p>
            <a:r>
              <a:rPr lang="en-US" dirty="0"/>
              <a:t> </a:t>
            </a:r>
          </a:p>
          <a:p>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4340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err="1"/>
              <a:t>Campaign</a:t>
            </a:r>
            <a:r>
              <a:rPr lang="fr-CH" cap="none" dirty="0"/>
              <a:t> </a:t>
            </a:r>
            <a:r>
              <a:rPr lang="fr-CH" cap="none" dirty="0" err="1"/>
              <a:t>process</a:t>
            </a:r>
            <a:endParaRPr lang="en-US" cap="none" dirty="0"/>
          </a:p>
        </p:txBody>
      </p:sp>
      <p:sp>
        <p:nvSpPr>
          <p:cNvPr id="5" name="Slide Number Placeholder 4"/>
          <p:cNvSpPr>
            <a:spLocks noGrp="1"/>
          </p:cNvSpPr>
          <p:nvPr>
            <p:ph type="sldNum" sz="quarter" idx="12"/>
          </p:nvPr>
        </p:nvSpPr>
        <p:spPr/>
        <p:txBody>
          <a:bodyPr/>
          <a:lstStyle/>
          <a:p>
            <a:fld id="{5AAB3185-A414-4A48-9E3E-7DCCD62554A2}" type="slidenum">
              <a:rPr lang="fr-CH" smtClean="0"/>
              <a:t>8</a:t>
            </a:fld>
            <a:endParaRPr lang="fr-CH"/>
          </a:p>
        </p:txBody>
      </p:sp>
      <p:graphicFrame>
        <p:nvGraphicFramePr>
          <p:cNvPr id="8" name="Content Placeholder 7"/>
          <p:cNvGraphicFramePr>
            <a:graphicFrameLocks noGrp="1"/>
          </p:cNvGraphicFramePr>
          <p:nvPr>
            <p:ph idx="13"/>
            <p:extLst>
              <p:ext uri="{D42A27DB-BD31-4B8C-83A1-F6EECF244321}">
                <p14:modId xmlns:p14="http://schemas.microsoft.com/office/powerpoint/2010/main" val="4240286980"/>
              </p:ext>
            </p:extLst>
          </p:nvPr>
        </p:nvGraphicFramePr>
        <p:xfrm>
          <a:off x="1187450" y="1340768"/>
          <a:ext cx="7561014" cy="5112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quarter" idx="14"/>
          </p:nvPr>
        </p:nvSpPr>
        <p:spPr>
          <a:xfrm>
            <a:off x="1187450" y="686785"/>
            <a:ext cx="7272338" cy="576263"/>
          </a:xfrm>
        </p:spPr>
        <p:txBody>
          <a:bodyPr/>
          <a:lstStyle/>
          <a:p>
            <a:endParaRPr lang="en-US" dirty="0"/>
          </a:p>
        </p:txBody>
      </p:sp>
    </p:spTree>
    <p:extLst>
      <p:ext uri="{BB962C8B-B14F-4D97-AF65-F5344CB8AC3E}">
        <p14:creationId xmlns:p14="http://schemas.microsoft.com/office/powerpoint/2010/main" val="292581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cap="none" dirty="0"/>
              <a:t>Critical </a:t>
            </a:r>
            <a:r>
              <a:rPr lang="fr-CH" cap="none" dirty="0" err="1"/>
              <a:t>Juncture</a:t>
            </a:r>
            <a:endParaRPr lang="en-US" cap="none" dirty="0"/>
          </a:p>
        </p:txBody>
      </p:sp>
      <p:sp>
        <p:nvSpPr>
          <p:cNvPr id="3" name="Date Placeholder 2"/>
          <p:cNvSpPr>
            <a:spLocks noGrp="1"/>
          </p:cNvSpPr>
          <p:nvPr>
            <p:ph type="dt" sz="half" idx="10"/>
          </p:nvPr>
        </p:nvSpPr>
        <p:spPr/>
        <p:txBody>
          <a:bodyPr/>
          <a:lstStyle/>
          <a:p>
            <a:r>
              <a:rPr lang="fr-FR" dirty="0"/>
              <a:t>Nov. 25, 2016</a:t>
            </a:r>
            <a:endParaRPr lang="fr-CH" dirty="0"/>
          </a:p>
        </p:txBody>
      </p:sp>
      <p:sp>
        <p:nvSpPr>
          <p:cNvPr id="4" name="Footer Placeholder 3"/>
          <p:cNvSpPr>
            <a:spLocks noGrp="1"/>
          </p:cNvSpPr>
          <p:nvPr>
            <p:ph type="ftr" sz="quarter" idx="11"/>
          </p:nvPr>
        </p:nvSpPr>
        <p:spPr/>
        <p:txBody>
          <a:bodyPr/>
          <a:lstStyle/>
          <a:p>
            <a:pPr algn="l"/>
            <a:r>
              <a:rPr lang="fr-CH" dirty="0"/>
              <a:t>Yixian Sun</a:t>
            </a:r>
          </a:p>
        </p:txBody>
      </p:sp>
      <p:sp>
        <p:nvSpPr>
          <p:cNvPr id="5" name="Slide Number Placeholder 4"/>
          <p:cNvSpPr>
            <a:spLocks noGrp="1"/>
          </p:cNvSpPr>
          <p:nvPr>
            <p:ph type="sldNum" sz="quarter" idx="12"/>
          </p:nvPr>
        </p:nvSpPr>
        <p:spPr/>
        <p:txBody>
          <a:bodyPr/>
          <a:lstStyle/>
          <a:p>
            <a:fld id="{5AAB3185-A414-4A48-9E3E-7DCCD62554A2}" type="slidenum">
              <a:rPr lang="fr-CH" smtClean="0"/>
              <a:t>9</a:t>
            </a:fld>
            <a:endParaRPr lang="fr-CH"/>
          </a:p>
        </p:txBody>
      </p:sp>
      <p:sp>
        <p:nvSpPr>
          <p:cNvPr id="6" name="Content Placeholder 5"/>
          <p:cNvSpPr>
            <a:spLocks noGrp="1"/>
          </p:cNvSpPr>
          <p:nvPr>
            <p:ph idx="13"/>
          </p:nvPr>
        </p:nvSpPr>
        <p:spPr>
          <a:xfrm>
            <a:off x="1187624" y="1381107"/>
            <a:ext cx="7283450" cy="4525963"/>
          </a:xfrm>
        </p:spPr>
        <p:txBody>
          <a:bodyPr/>
          <a:lstStyle/>
          <a:p>
            <a:endParaRPr lang="en-US" dirty="0"/>
          </a:p>
        </p:txBody>
      </p:sp>
      <p:sp>
        <p:nvSpPr>
          <p:cNvPr id="7" name="Text Placeholder 6"/>
          <p:cNvSpPr>
            <a:spLocks noGrp="1"/>
          </p:cNvSpPr>
          <p:nvPr>
            <p:ph type="body" sz="quarter" idx="14"/>
          </p:nvPr>
        </p:nvSpPr>
        <p:spPr/>
        <p:txBody>
          <a:bodyPr>
            <a:normAutofit/>
          </a:bodyPr>
          <a:lstStyle/>
          <a:p>
            <a:r>
              <a:rPr lang="en-US" altLang="zh-CN" sz="2000" cap="none" dirty="0"/>
              <a:t>The online poll in 6 -13 Nov 2011, initiated by Pan </a:t>
            </a:r>
            <a:r>
              <a:rPr lang="en-US" altLang="zh-CN" sz="2000" cap="none" dirty="0" err="1"/>
              <a:t>Shiyi</a:t>
            </a:r>
            <a:endParaRPr lang="en-US" sz="2000" cap="none" dirty="0"/>
          </a:p>
        </p:txBody>
      </p:sp>
      <p:pic>
        <p:nvPicPr>
          <p:cNvPr id="8" name="内容占位符 7" descr="vote.PNG"/>
          <p:cNvPicPr>
            <a:picLocks/>
          </p:cNvPicPr>
          <p:nvPr/>
        </p:nvPicPr>
        <p:blipFill>
          <a:blip r:embed="rId2" cstate="print"/>
          <a:stretch>
            <a:fillRect/>
          </a:stretch>
        </p:blipFill>
        <p:spPr>
          <a:xfrm>
            <a:off x="1150640" y="1427213"/>
            <a:ext cx="5293568" cy="3657970"/>
          </a:xfrm>
          <a:prstGeom prst="rect">
            <a:avLst/>
          </a:prstGeom>
        </p:spPr>
      </p:pic>
      <p:sp>
        <p:nvSpPr>
          <p:cNvPr id="9" name="文本框 8"/>
          <p:cNvSpPr txBox="1"/>
          <p:nvPr/>
        </p:nvSpPr>
        <p:spPr>
          <a:xfrm>
            <a:off x="1169453" y="5205976"/>
            <a:ext cx="4520351" cy="338554"/>
          </a:xfrm>
          <a:prstGeom prst="rect">
            <a:avLst/>
          </a:prstGeom>
          <a:noFill/>
        </p:spPr>
        <p:txBody>
          <a:bodyPr wrap="square" rtlCol="0">
            <a:spAutoFit/>
          </a:bodyPr>
          <a:lstStyle/>
          <a:p>
            <a:r>
              <a:rPr lang="fr-FR" altLang="zh-CN" sz="1600" b="1" dirty="0"/>
              <a:t>Source</a:t>
            </a:r>
            <a:r>
              <a:rPr lang="fr-FR" altLang="zh-CN" sz="1600" dirty="0"/>
              <a:t>: http://vote.weibo.com/vid=1127783</a:t>
            </a:r>
            <a:endParaRPr lang="zh-CN" altLang="en-US" sz="1600" dirty="0"/>
          </a:p>
        </p:txBody>
      </p:sp>
      <p:sp>
        <p:nvSpPr>
          <p:cNvPr id="10" name="矩形 9"/>
          <p:cNvSpPr/>
          <p:nvPr/>
        </p:nvSpPr>
        <p:spPr>
          <a:xfrm>
            <a:off x="6905068" y="1394516"/>
            <a:ext cx="1584177" cy="4893647"/>
          </a:xfrm>
          <a:prstGeom prst="rect">
            <a:avLst/>
          </a:prstGeom>
        </p:spPr>
        <p:txBody>
          <a:bodyPr wrap="square">
            <a:spAutoFit/>
          </a:bodyPr>
          <a:lstStyle/>
          <a:p>
            <a:pPr>
              <a:spcAft>
                <a:spcPts val="0"/>
              </a:spcAft>
            </a:pPr>
            <a:r>
              <a:rPr lang="en-US" altLang="zh-CN" sz="1200" i="1" kern="100" dirty="0">
                <a:latin typeface="Calibri" panose="020F0502020204030204" pitchFamily="34" charset="0"/>
                <a:cs typeface="Times New Roman" panose="02020603050405020304" pitchFamily="18" charset="0"/>
              </a:rPr>
              <a:t>“Experts said PM2.5 in the air is extremely dangerous to the human. Only if the compulsory standards can be imposed by the state, every city can implement them. Once people understand the seriousness of the problem, everyone can spontaneously prevent air pollution, change their unhealthy habits and lifestyles. Please vote and share this weibo. In one week, I will write a letter with the result of this vote to the environment minister.</a:t>
            </a:r>
            <a:endParaRPr lang="zh-CN" altLang="zh-CN" sz="1200" kern="100" dirty="0">
              <a:latin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en-US" altLang="zh-CN" sz="1200" i="1" kern="100" dirty="0">
                <a:latin typeface="Calibri" panose="020F0502020204030204" pitchFamily="34" charset="0"/>
                <a:cs typeface="Calibri" panose="020F0502020204030204" pitchFamily="34" charset="0"/>
              </a:rPr>
              <a:t>This year</a:t>
            </a:r>
            <a:endParaRPr lang="zh-CN" altLang="zh-CN" sz="1200" kern="100" dirty="0">
              <a:latin typeface="Calibri" panose="020F0502020204030204" pitchFamily="34" charset="0"/>
              <a:cs typeface="Calibri" panose="020F0502020204030204" pitchFamily="34" charset="0"/>
            </a:endParaRPr>
          </a:p>
          <a:p>
            <a:pPr marL="342900" lvl="0" indent="-342900" algn="just">
              <a:spcAft>
                <a:spcPts val="0"/>
              </a:spcAft>
              <a:buFont typeface="Calibri" panose="020F0502020204030204" pitchFamily="34" charset="0"/>
              <a:buChar char="-"/>
            </a:pPr>
            <a:r>
              <a:rPr lang="en-US" altLang="zh-CN" sz="1200" i="1" kern="100" dirty="0">
                <a:latin typeface="Calibri" panose="020F0502020204030204" pitchFamily="34" charset="0"/>
                <a:cs typeface="Calibri" panose="020F0502020204030204" pitchFamily="34" charset="0"/>
              </a:rPr>
              <a:t>Next year </a:t>
            </a:r>
            <a:endParaRPr lang="en-US" altLang="zh-CN" sz="1200" kern="100" dirty="0">
              <a:latin typeface="Calibri" panose="020F0502020204030204" pitchFamily="34" charset="0"/>
              <a:cs typeface="Calibri" panose="020F0502020204030204" pitchFamily="34" charset="0"/>
            </a:endParaRPr>
          </a:p>
          <a:p>
            <a:pPr marL="342900" lvl="0" indent="-342900" algn="just">
              <a:spcAft>
                <a:spcPts val="0"/>
              </a:spcAft>
              <a:buFont typeface="Calibri" panose="020F0502020204030204" pitchFamily="34" charset="0"/>
              <a:buChar char="-"/>
            </a:pPr>
            <a:r>
              <a:rPr lang="en-US" altLang="zh-CN" sz="1200" i="1" dirty="0">
                <a:latin typeface="Calibri" panose="020F0502020204030204" pitchFamily="34" charset="0"/>
                <a:cs typeface="Times New Roman" panose="02020603050405020304" pitchFamily="18" charset="0"/>
              </a:rPr>
              <a:t>Never”</a:t>
            </a:r>
            <a:endParaRPr lang="zh-CN" altLang="en-US" sz="1200" dirty="0"/>
          </a:p>
        </p:txBody>
      </p:sp>
    </p:spTree>
    <p:extLst>
      <p:ext uri="{BB962C8B-B14F-4D97-AF65-F5344CB8AC3E}">
        <p14:creationId xmlns:p14="http://schemas.microsoft.com/office/powerpoint/2010/main" val="979158026"/>
      </p:ext>
    </p:extLst>
  </p:cSld>
  <p:clrMapOvr>
    <a:masterClrMapping/>
  </p:clrMapOvr>
</p:sld>
</file>

<file path=ppt/theme/theme1.xml><?xml version="1.0" encoding="utf-8"?>
<a:theme xmlns:a="http://schemas.openxmlformats.org/drawingml/2006/main" name="IHEID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HEID">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IHEID_powerpoint</Template>
  <TotalTime>977</TotalTime>
  <Words>1627</Words>
  <Application>Microsoft Office PowerPoint</Application>
  <PresentationFormat>On-screen Show (4:3)</PresentationFormat>
  <Paragraphs>224</Paragraphs>
  <Slides>19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宋体</vt:lpstr>
      <vt:lpstr>TiemposTextWeb-Regular</vt:lpstr>
      <vt:lpstr>Arial</vt:lpstr>
      <vt:lpstr>Calibri</vt:lpstr>
      <vt:lpstr>Calibri Light</vt:lpstr>
      <vt:lpstr>Cambria</vt:lpstr>
      <vt:lpstr>Times</vt:lpstr>
      <vt:lpstr>Times New Roman</vt:lpstr>
      <vt:lpstr>Wingdings</vt:lpstr>
      <vt:lpstr>Wingdings 3</vt:lpstr>
      <vt:lpstr>IHEID_powerpoint</vt:lpstr>
      <vt:lpstr>Environmental Campaigns in China through Social Media : Opportunities and Limits  Yixian Sun  Department of International Relations/Political Science Graduate Institute of International and Development Studies</vt:lpstr>
      <vt:lpstr>Overview</vt:lpstr>
      <vt:lpstr>Background</vt:lpstr>
      <vt:lpstr>Research Question</vt:lpstr>
      <vt:lpstr>Analytical Framework I</vt:lpstr>
      <vt:lpstr>Analytical Framework II</vt:lpstr>
      <vt:lpstr>Research Design</vt:lpstr>
      <vt:lpstr>Campaign process</vt:lpstr>
      <vt:lpstr>Critical Juncture</vt:lpstr>
      <vt:lpstr>Key actors and relevant social networks</vt:lpstr>
      <vt:lpstr>Actor networks in the PM 2.5 campaign</vt:lpstr>
      <vt:lpstr>Vertical Interaction</vt:lpstr>
      <vt:lpstr>Framing in the PM2.5 campaign </vt:lpstr>
      <vt:lpstr>Findings </vt:lpstr>
      <vt:lpstr>Recent Developments</vt:lpstr>
      <vt:lpstr>Challenge 1: intimite circles </vt:lpstr>
      <vt:lpstr>Challenge 2: price premium and framing</vt:lpstr>
      <vt:lpstr>Future Research</vt:lpstr>
      <vt:lpstr>PowerPoint Presentation</vt:lpstr>
    </vt:vector>
  </TitlesOfParts>
  <Company>IHEID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Partnerships</dc:title>
  <dc:creator>Sun Yixian</dc:creator>
  <cp:lastModifiedBy>Yixian Sun</cp:lastModifiedBy>
  <cp:revision>41</cp:revision>
  <dcterms:created xsi:type="dcterms:W3CDTF">2016-10-14T16:09:58Z</dcterms:created>
  <dcterms:modified xsi:type="dcterms:W3CDTF">2016-11-25T08:07:49Z</dcterms:modified>
  <cp:version>5</cp:version>
</cp:coreProperties>
</file>