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63" r:id="rId2"/>
    <p:sldId id="386" r:id="rId3"/>
    <p:sldId id="387" r:id="rId4"/>
    <p:sldId id="328" r:id="rId5"/>
    <p:sldId id="339" r:id="rId6"/>
    <p:sldId id="344" r:id="rId7"/>
    <p:sldId id="345" r:id="rId8"/>
    <p:sldId id="351" r:id="rId9"/>
    <p:sldId id="353" r:id="rId10"/>
    <p:sldId id="389" r:id="rId11"/>
    <p:sldId id="391" r:id="rId12"/>
    <p:sldId id="383" r:id="rId13"/>
    <p:sldId id="392" r:id="rId14"/>
    <p:sldId id="370" r:id="rId15"/>
    <p:sldId id="372" r:id="rId16"/>
    <p:sldId id="373" r:id="rId17"/>
    <p:sldId id="375" r:id="rId18"/>
    <p:sldId id="376" r:id="rId19"/>
    <p:sldId id="377" r:id="rId20"/>
    <p:sldId id="379" r:id="rId21"/>
    <p:sldId id="380" r:id="rId22"/>
    <p:sldId id="381" r:id="rId23"/>
    <p:sldId id="382" r:id="rId24"/>
    <p:sldId id="355" r:id="rId25"/>
    <p:sldId id="357" r:id="rId26"/>
    <p:sldId id="365" r:id="rId27"/>
    <p:sldId id="366" r:id="rId28"/>
    <p:sldId id="367" r:id="rId29"/>
    <p:sldId id="393" r:id="rId30"/>
    <p:sldId id="368" r:id="rId31"/>
    <p:sldId id="369" r:id="rId32"/>
    <p:sldId id="350" r:id="rId33"/>
    <p:sldId id="294" r:id="rId34"/>
    <p:sldId id="26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a:srgbClr val="4BACC6"/>
    <a:srgbClr val="7D639E"/>
    <a:srgbClr val="88A253"/>
    <a:srgbClr val="C0504D"/>
    <a:srgbClr val="4F81BD"/>
    <a:srgbClr val="478BCA"/>
    <a:srgbClr val="57735C"/>
    <a:srgbClr val="8064A2"/>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63802" autoAdjust="0"/>
  </p:normalViewPr>
  <p:slideViewPr>
    <p:cSldViewPr snapToGrid="0" snapToObjects="1" showGuides="1">
      <p:cViewPr varScale="1">
        <p:scale>
          <a:sx n="81" d="100"/>
          <a:sy n="81" d="100"/>
        </p:scale>
        <p:origin x="1464" y="78"/>
      </p:cViewPr>
      <p:guideLst>
        <p:guide orient="horz" pos="2160"/>
        <p:guide pos="3817"/>
      </p:guideLst>
    </p:cSldViewPr>
  </p:slideViewPr>
  <p:notesTextViewPr>
    <p:cViewPr>
      <p:scale>
        <a:sx n="3" d="2"/>
        <a:sy n="3" d="2"/>
      </p:scale>
      <p:origin x="0" y="0"/>
    </p:cViewPr>
  </p:notesTextViewPr>
  <p:notesViewPr>
    <p:cSldViewPr snapToGrid="0" snapToObjects="1" showGuides="1">
      <p:cViewPr varScale="1">
        <p:scale>
          <a:sx n="66" d="100"/>
          <a:sy n="66" d="100"/>
        </p:scale>
        <p:origin x="204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beda\Downloads\Stat_page_all_charts_2016.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a:t>Global ICT developments, 2001-2016</a:t>
            </a:r>
          </a:p>
        </c:rich>
      </c:tx>
      <c:layout>
        <c:manualLayout>
          <c:xMode val="edge"/>
          <c:yMode val="edge"/>
          <c:x val="0.27264843451231108"/>
          <c:y val="2.504974427603664E-2"/>
        </c:manualLayout>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manualLayout>
          <c:layoutTarget val="inner"/>
          <c:xMode val="edge"/>
          <c:yMode val="edge"/>
          <c:x val="9.3280183727034116E-2"/>
          <c:y val="9.7224487255298614E-2"/>
          <c:w val="0.87617861877007819"/>
          <c:h val="0.72893923832643437"/>
        </c:manualLayout>
      </c:layout>
      <c:lineChart>
        <c:grouping val="standard"/>
        <c:varyColors val="0"/>
        <c:ser>
          <c:idx val="0"/>
          <c:order val="0"/>
          <c:tx>
            <c:strRef>
              <c:f>'Global ICT Developments'!$A$6</c:f>
              <c:strCache>
                <c:ptCount val="1"/>
                <c:pt idx="0">
                  <c:v>Mobile-cellular telephone subscriptions</c:v>
                </c:pt>
              </c:strCache>
            </c:strRef>
          </c:tx>
          <c:spPr>
            <a:ln w="22225" cap="rnd">
              <a:solidFill>
                <a:schemeClr val="accent1"/>
              </a:solidFill>
            </a:ln>
            <a:effectLst>
              <a:glow rad="139700">
                <a:schemeClr val="accent1">
                  <a:satMod val="175000"/>
                  <a:alpha val="14000"/>
                </a:schemeClr>
              </a:glow>
            </a:effectLst>
          </c:spPr>
          <c:marker>
            <c:symbol val="none"/>
          </c:marker>
          <c:dLbls>
            <c:dLbl>
              <c:idx val="13"/>
              <c:layout>
                <c:manualLayout>
                  <c:x val="1.660426942273573E-2"/>
                  <c:y val="-3.9525691699604744E-2"/>
                </c:manualLayout>
              </c:layout>
              <c:tx>
                <c:rich>
                  <a:bodyPr/>
                  <a:lstStyle/>
                  <a:p>
                    <a:r>
                      <a:rPr lang="en-US"/>
                      <a:t>99.7</a:t>
                    </a:r>
                  </a:p>
                </c:rich>
              </c:tx>
              <c:dLblPos val="r"/>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'Global ICT Developments'!$B$5:$Q$5</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'Global ICT Developments'!$B$6:$Q$6</c:f>
              <c:numCache>
                <c:formatCode>0.0</c:formatCode>
                <c:ptCount val="16"/>
                <c:pt idx="0">
                  <c:v>15.4643657542232</c:v>
                </c:pt>
                <c:pt idx="1">
                  <c:v>18.382667410567326</c:v>
                </c:pt>
                <c:pt idx="2">
                  <c:v>22.221129607389457</c:v>
                </c:pt>
                <c:pt idx="3">
                  <c:v>27.311033529103213</c:v>
                </c:pt>
                <c:pt idx="4">
                  <c:v>33.917534916654837</c:v>
                </c:pt>
                <c:pt idx="5">
                  <c:v>41.71657818418327</c:v>
                </c:pt>
                <c:pt idx="6">
                  <c:v>50.592543786410992</c:v>
                </c:pt>
                <c:pt idx="7">
                  <c:v>59.726366475383642</c:v>
                </c:pt>
                <c:pt idx="8">
                  <c:v>67.952036193258309</c:v>
                </c:pt>
                <c:pt idx="9">
                  <c:v>76.562555654756281</c:v>
                </c:pt>
                <c:pt idx="10">
                  <c:v>83.838483538247715</c:v>
                </c:pt>
                <c:pt idx="11">
                  <c:v>88.081106325183043</c:v>
                </c:pt>
                <c:pt idx="12">
                  <c:v>93.140090169416283</c:v>
                </c:pt>
                <c:pt idx="13">
                  <c:v>96.81616322534623</c:v>
                </c:pt>
                <c:pt idx="14">
                  <c:v>98.611466578637433</c:v>
                </c:pt>
                <c:pt idx="15">
                  <c:v>99.663891745687536</c:v>
                </c:pt>
              </c:numCache>
            </c:numRef>
          </c:val>
          <c:smooth val="0"/>
        </c:ser>
        <c:ser>
          <c:idx val="1"/>
          <c:order val="1"/>
          <c:tx>
            <c:strRef>
              <c:f>'Global ICT Developments'!$A$7</c:f>
              <c:strCache>
                <c:ptCount val="1"/>
                <c:pt idx="0">
                  <c:v>Individuals using the Internet</c:v>
                </c:pt>
              </c:strCache>
            </c:strRef>
          </c:tx>
          <c:spPr>
            <a:ln w="22225" cap="rnd">
              <a:solidFill>
                <a:schemeClr val="accent2"/>
              </a:solidFill>
            </a:ln>
            <a:effectLst>
              <a:glow rad="139700">
                <a:schemeClr val="accent2">
                  <a:satMod val="175000"/>
                  <a:alpha val="14000"/>
                </a:schemeClr>
              </a:glow>
            </a:effectLst>
          </c:spPr>
          <c:marker>
            <c:symbol val="none"/>
          </c:marker>
          <c:dLbls>
            <c:dLbl>
              <c:idx val="13"/>
              <c:layout>
                <c:manualLayout>
                  <c:x val="7.6380240763802412E-2"/>
                  <c:y val="-8.9591567852437465E-2"/>
                </c:manualLayout>
              </c:layout>
              <c:tx>
                <c:rich>
                  <a:bodyPr/>
                  <a:lstStyle/>
                  <a:p>
                    <a:r>
                      <a:rPr lang="en-US"/>
                      <a:t>49.4</a:t>
                    </a:r>
                  </a:p>
                </c:rich>
              </c:tx>
              <c:dLblPos val="r"/>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'Global ICT Developments'!$B$5:$Q$5</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'Global ICT Developments'!$B$7:$Q$7</c:f>
              <c:numCache>
                <c:formatCode>0.0</c:formatCode>
                <c:ptCount val="16"/>
                <c:pt idx="0">
                  <c:v>7.9547556097771404</c:v>
                </c:pt>
                <c:pt idx="1">
                  <c:v>10.703843035475154</c:v>
                </c:pt>
                <c:pt idx="2">
                  <c:v>12.285903891572472</c:v>
                </c:pt>
                <c:pt idx="3">
                  <c:v>14.095771809581992</c:v>
                </c:pt>
                <c:pt idx="4">
                  <c:v>15.807536859368335</c:v>
                </c:pt>
                <c:pt idx="5">
                  <c:v>17.55589324073112</c:v>
                </c:pt>
                <c:pt idx="6">
                  <c:v>20.575734219254858</c:v>
                </c:pt>
                <c:pt idx="7">
                  <c:v>23.129237860517609</c:v>
                </c:pt>
                <c:pt idx="8">
                  <c:v>25.6386901354754</c:v>
                </c:pt>
                <c:pt idx="9">
                  <c:v>29.151079843360051</c:v>
                </c:pt>
                <c:pt idx="10">
                  <c:v>31.680828978835162</c:v>
                </c:pt>
                <c:pt idx="11">
                  <c:v>34.751657246317727</c:v>
                </c:pt>
                <c:pt idx="12">
                  <c:v>37.167923847395407</c:v>
                </c:pt>
                <c:pt idx="13">
                  <c:v>40.506796323371155</c:v>
                </c:pt>
                <c:pt idx="14">
                  <c:v>43.82926792428151</c:v>
                </c:pt>
                <c:pt idx="15">
                  <c:v>47.121873081685614</c:v>
                </c:pt>
              </c:numCache>
            </c:numRef>
          </c:val>
          <c:smooth val="0"/>
        </c:ser>
        <c:ser>
          <c:idx val="2"/>
          <c:order val="2"/>
          <c:tx>
            <c:strRef>
              <c:f>'Global ICT Developments'!$A$8</c:f>
              <c:strCache>
                <c:ptCount val="1"/>
                <c:pt idx="0">
                  <c:v>Fixed-telephone subscriptions</c:v>
                </c:pt>
              </c:strCache>
            </c:strRef>
          </c:tx>
          <c:spPr>
            <a:ln w="22225" cap="rnd">
              <a:solidFill>
                <a:schemeClr val="accent3"/>
              </a:solidFill>
            </a:ln>
            <a:effectLst>
              <a:glow rad="139700">
                <a:schemeClr val="accent3">
                  <a:satMod val="175000"/>
                  <a:alpha val="14000"/>
                </a:schemeClr>
              </a:glow>
            </a:effectLst>
          </c:spPr>
          <c:marker>
            <c:symbol val="none"/>
          </c:marker>
          <c:dLbls>
            <c:dLbl>
              <c:idx val="13"/>
              <c:layout>
                <c:manualLayout>
                  <c:x val="9.9626400996262795E-3"/>
                  <c:y val="-3.9525691699604744E-2"/>
                </c:manualLayout>
              </c:layout>
              <c:tx>
                <c:rich>
                  <a:bodyPr/>
                  <a:lstStyle/>
                  <a:p>
                    <a:r>
                      <a:rPr lang="en-US"/>
                      <a:t>13.7</a:t>
                    </a:r>
                  </a:p>
                </c:rich>
              </c:tx>
              <c:dLblPos val="r"/>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'Global ICT Developments'!$B$5:$Q$5</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'Global ICT Developments'!$B$8:$Q$8</c:f>
              <c:numCache>
                <c:formatCode>0.0</c:formatCode>
                <c:ptCount val="16"/>
                <c:pt idx="0">
                  <c:v>16.64244648083454</c:v>
                </c:pt>
                <c:pt idx="1">
                  <c:v>17.208155078757876</c:v>
                </c:pt>
                <c:pt idx="2">
                  <c:v>17.815542084492044</c:v>
                </c:pt>
                <c:pt idx="3">
                  <c:v>18.650004457821943</c:v>
                </c:pt>
                <c:pt idx="4">
                  <c:v>19.12095959187431</c:v>
                </c:pt>
                <c:pt idx="5">
                  <c:v>19.164749145982125</c:v>
                </c:pt>
                <c:pt idx="6">
                  <c:v>18.8334299938358</c:v>
                </c:pt>
                <c:pt idx="7">
                  <c:v>18.516550699147341</c:v>
                </c:pt>
                <c:pt idx="8">
                  <c:v>18.357684307292015</c:v>
                </c:pt>
                <c:pt idx="9">
                  <c:v>17.787000973998762</c:v>
                </c:pt>
                <c:pt idx="10">
                  <c:v>17.173150062460518</c:v>
                </c:pt>
                <c:pt idx="11">
                  <c:v>16.655242546231346</c:v>
                </c:pt>
                <c:pt idx="12">
                  <c:v>15.90171503496814</c:v>
                </c:pt>
                <c:pt idx="13">
                  <c:v>15.067607154236292</c:v>
                </c:pt>
                <c:pt idx="14">
                  <c:v>14.339012999584661</c:v>
                </c:pt>
                <c:pt idx="15">
                  <c:v>13.680892358698197</c:v>
                </c:pt>
              </c:numCache>
            </c:numRef>
          </c:val>
          <c:smooth val="0"/>
        </c:ser>
        <c:ser>
          <c:idx val="3"/>
          <c:order val="3"/>
          <c:tx>
            <c:strRef>
              <c:f>'Global ICT Developments'!$A$9</c:f>
              <c:strCache>
                <c:ptCount val="1"/>
                <c:pt idx="0">
                  <c:v>Active mobile-broadband subscriptions</c:v>
                </c:pt>
              </c:strCache>
            </c:strRef>
          </c:tx>
          <c:spPr>
            <a:ln w="22225" cap="rnd">
              <a:solidFill>
                <a:schemeClr val="accent4"/>
              </a:solidFill>
            </a:ln>
            <a:effectLst>
              <a:glow rad="139700">
                <a:schemeClr val="accent4">
                  <a:satMod val="175000"/>
                  <a:alpha val="14000"/>
                </a:schemeClr>
              </a:glow>
            </a:effectLst>
          </c:spPr>
          <c:marker>
            <c:symbol val="none"/>
          </c:marker>
          <c:dLbls>
            <c:dLbl>
              <c:idx val="13"/>
              <c:layout>
                <c:manualLayout>
                  <c:x val="0.10460772104607709"/>
                  <c:y val="-7.1146245059288543E-2"/>
                </c:manualLayout>
              </c:layout>
              <c:tx>
                <c:rich>
                  <a:bodyPr/>
                  <a:lstStyle/>
                  <a:p>
                    <a:r>
                      <a:rPr lang="en-US"/>
                      <a:t>47.1</a:t>
                    </a:r>
                  </a:p>
                </c:rich>
              </c:tx>
              <c:dLblPos val="r"/>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'Global ICT Developments'!$B$5:$Q$5</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'Global ICT Developments'!$B$9:$Q$9</c:f>
              <c:numCache>
                <c:formatCode>General</c:formatCode>
                <c:ptCount val="16"/>
                <c:pt idx="6" formatCode="0.0">
                  <c:v>4.0259550782132711</c:v>
                </c:pt>
                <c:pt idx="7" formatCode="0.0">
                  <c:v>6.2660183036773525</c:v>
                </c:pt>
                <c:pt idx="8" formatCode="0.0">
                  <c:v>9.0270872305779495</c:v>
                </c:pt>
                <c:pt idx="9" formatCode="0.0">
                  <c:v>11.538754335258844</c:v>
                </c:pt>
                <c:pt idx="10" formatCode="0.0">
                  <c:v>16.702620367460845</c:v>
                </c:pt>
                <c:pt idx="11" formatCode="0.0">
                  <c:v>21.708491659029924</c:v>
                </c:pt>
                <c:pt idx="12" formatCode="0.0">
                  <c:v>27.286854095572942</c:v>
                </c:pt>
                <c:pt idx="13" formatCode="0.0">
                  <c:v>36.728206495162752</c:v>
                </c:pt>
                <c:pt idx="14" formatCode="0.0">
                  <c:v>44.172593482479463</c:v>
                </c:pt>
                <c:pt idx="15" formatCode="0.0">
                  <c:v>49.360023109655309</c:v>
                </c:pt>
              </c:numCache>
            </c:numRef>
          </c:val>
          <c:smooth val="0"/>
        </c:ser>
        <c:ser>
          <c:idx val="4"/>
          <c:order val="4"/>
          <c:tx>
            <c:strRef>
              <c:f>'Global ICT Developments'!$A$10</c:f>
              <c:strCache>
                <c:ptCount val="1"/>
                <c:pt idx="0">
                  <c:v>Fixed-broadband subscriptions</c:v>
                </c:pt>
              </c:strCache>
            </c:strRef>
          </c:tx>
          <c:spPr>
            <a:ln w="22225" cap="rnd">
              <a:solidFill>
                <a:schemeClr val="accent5"/>
              </a:solidFill>
            </a:ln>
            <a:effectLst>
              <a:glow rad="139700">
                <a:schemeClr val="accent5">
                  <a:satMod val="175000"/>
                  <a:alpha val="14000"/>
                </a:schemeClr>
              </a:glow>
            </a:effectLst>
          </c:spPr>
          <c:marker>
            <c:symbol val="none"/>
          </c:marker>
          <c:dLbls>
            <c:dLbl>
              <c:idx val="13"/>
              <c:layout>
                <c:manualLayout>
                  <c:x val="6.6417600664174792E-3"/>
                  <c:y val="2.6350461133069925E-2"/>
                </c:manualLayout>
              </c:layout>
              <c:tx>
                <c:rich>
                  <a:bodyPr/>
                  <a:lstStyle/>
                  <a:p>
                    <a:r>
                      <a:rPr lang="en-US"/>
                      <a:t>11.9</a:t>
                    </a:r>
                  </a:p>
                </c:rich>
              </c:tx>
              <c:dLblPos val="r"/>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'Global ICT Developments'!$B$5:$Q$5</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'Global ICT Developments'!$B$10:$Q$10</c:f>
              <c:numCache>
                <c:formatCode>0.0</c:formatCode>
                <c:ptCount val="16"/>
                <c:pt idx="0">
                  <c:v>0.59618485318494296</c:v>
                </c:pt>
                <c:pt idx="1">
                  <c:v>1.0497579801447574</c:v>
                </c:pt>
                <c:pt idx="2">
                  <c:v>1.6276843838277082</c:v>
                </c:pt>
                <c:pt idx="3">
                  <c:v>2.4473905650272187</c:v>
                </c:pt>
                <c:pt idx="4">
                  <c:v>3.377539245657212</c:v>
                </c:pt>
                <c:pt idx="5">
                  <c:v>4.316172544169028</c:v>
                </c:pt>
                <c:pt idx="6">
                  <c:v>5.1992093024827275</c:v>
                </c:pt>
                <c:pt idx="7">
                  <c:v>6.0905982766873468</c:v>
                </c:pt>
                <c:pt idx="8">
                  <c:v>6.8558670389099658</c:v>
                </c:pt>
                <c:pt idx="9">
                  <c:v>7.617039481259531</c:v>
                </c:pt>
                <c:pt idx="10">
                  <c:v>8.408069251571602</c:v>
                </c:pt>
                <c:pt idx="11">
                  <c:v>8.9795274052979011</c:v>
                </c:pt>
                <c:pt idx="12">
                  <c:v>9.9130680349913849</c:v>
                </c:pt>
                <c:pt idx="13">
                  <c:v>10.091983638450882</c:v>
                </c:pt>
                <c:pt idx="14">
                  <c:v>11.209400854412708</c:v>
                </c:pt>
                <c:pt idx="15">
                  <c:v>11.941435352563415</c:v>
                </c:pt>
              </c:numCache>
            </c:numRef>
          </c:val>
          <c:smooth val="0"/>
        </c:ser>
        <c:dLbls>
          <c:showLegendKey val="0"/>
          <c:showVal val="0"/>
          <c:showCatName val="0"/>
          <c:showSerName val="0"/>
          <c:showPercent val="0"/>
          <c:showBubbleSize val="0"/>
        </c:dLbls>
        <c:smooth val="0"/>
        <c:axId val="193623384"/>
        <c:axId val="189820904"/>
      </c:lineChart>
      <c:catAx>
        <c:axId val="19362338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89820904"/>
        <c:crosses val="autoZero"/>
        <c:auto val="1"/>
        <c:lblAlgn val="ctr"/>
        <c:lblOffset val="100"/>
        <c:noMultiLvlLbl val="0"/>
      </c:catAx>
      <c:valAx>
        <c:axId val="189820904"/>
        <c:scaling>
          <c:orientation val="minMax"/>
          <c:max val="100"/>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US"/>
                  <a:t>Per 100 inhabitants</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93623384"/>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0.00709</cdr:x>
      <cdr:y>0.90995</cdr:y>
    </cdr:from>
    <cdr:to>
      <cdr:x>0.53936</cdr:x>
      <cdr:y>1</cdr:y>
    </cdr:to>
    <cdr:sp macro="" textlink="">
      <cdr:nvSpPr>
        <cdr:cNvPr id="2" name="TextBox 1"/>
        <cdr:cNvSpPr txBox="1"/>
      </cdr:nvSpPr>
      <cdr:spPr>
        <a:xfrm xmlns:a="http://schemas.openxmlformats.org/drawingml/2006/main">
          <a:off x="60325" y="5074708"/>
          <a:ext cx="4527338" cy="5021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baseline="0" dirty="0">
              <a:solidFill>
                <a:schemeClr val="bg2"/>
              </a:solidFill>
              <a:effectLst/>
              <a:latin typeface="+mn-lt"/>
              <a:ea typeface="+mn-ea"/>
              <a:cs typeface="+mn-cs"/>
            </a:rPr>
            <a:t>Note: * Estimate</a:t>
          </a:r>
          <a:endParaRPr lang="en-US" sz="900" dirty="0">
            <a:solidFill>
              <a:schemeClr val="bg2"/>
            </a:solidFill>
            <a:effectLst/>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dirty="0">
              <a:solidFill>
                <a:schemeClr val="bg2"/>
              </a:solidFill>
              <a:effectLst/>
              <a:latin typeface="+mn-lt"/>
              <a:ea typeface="+mn-ea"/>
              <a:cs typeface="+mn-cs"/>
            </a:rPr>
            <a:t>Source:</a:t>
          </a:r>
          <a:r>
            <a:rPr lang="en-US" sz="900" baseline="0" dirty="0">
              <a:solidFill>
                <a:schemeClr val="bg2"/>
              </a:solidFill>
              <a:effectLst/>
              <a:latin typeface="+mn-lt"/>
              <a:ea typeface="+mn-ea"/>
              <a:cs typeface="+mn-cs"/>
            </a:rPr>
            <a:t>  ITU World Telecommunication /ICT Indicators database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E4F17-12AE-4C33-83D5-82615346FBA8}" type="datetimeFigureOut">
              <a:rPr lang="en-US" smtClean="0"/>
              <a:t>11/24/2016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64DE61-85F6-4586-84CC-159E0A05F1C9}" type="slidenum">
              <a:rPr lang="en-US" smtClean="0"/>
              <a:t>‹#›</a:t>
            </a:fld>
            <a:endParaRPr lang="en-US"/>
          </a:p>
        </p:txBody>
      </p:sp>
    </p:spTree>
    <p:extLst>
      <p:ext uri="{BB962C8B-B14F-4D97-AF65-F5344CB8AC3E}">
        <p14:creationId xmlns:p14="http://schemas.microsoft.com/office/powerpoint/2010/main" val="133199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7FE9C-7161-45CE-B1F0-AD351303DC5D}" type="datetimeFigureOut">
              <a:rPr lang="es-ES_tradnl" smtClean="0"/>
              <a:t>24/11/2016</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8A5C2-D2A0-45CE-A5DC-2274D3AE8381}" type="slidenum">
              <a:rPr lang="es-ES_tradnl" smtClean="0"/>
              <a:t>‹#›</a:t>
            </a:fld>
            <a:endParaRPr lang="es-ES_tradnl"/>
          </a:p>
        </p:txBody>
      </p:sp>
    </p:spTree>
    <p:extLst>
      <p:ext uri="{BB962C8B-B14F-4D97-AF65-F5344CB8AC3E}">
        <p14:creationId xmlns:p14="http://schemas.microsoft.com/office/powerpoint/2010/main" val="304344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eforum.org/pages/the-fourth-industrial-revolution-by-klaus-schwab"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Tokyo is projected to remain the world’s largest city in 2030 </a:t>
            </a:r>
            <a:endParaRPr lang="es-ES_tradnl" dirty="0" smtClean="0"/>
          </a:p>
          <a:p>
            <a:endParaRPr lang="es-ES_tradnl" dirty="0" smtClean="0"/>
          </a:p>
          <a:p>
            <a:r>
              <a:rPr lang="es-ES_tradnl" dirty="0" smtClean="0"/>
              <a:t>http://www.un.org/ga/Istanbul+5/16.pdf</a:t>
            </a:r>
          </a:p>
          <a:p>
            <a:r>
              <a:rPr lang="es-ES_tradnl" dirty="0" smtClean="0"/>
              <a:t>https://esa.un.org/unpd/wup/Publications/Files/WUP2014-Highlights.pdf</a:t>
            </a:r>
          </a:p>
        </p:txBody>
      </p:sp>
      <p:sp>
        <p:nvSpPr>
          <p:cNvPr id="4" name="Slide Number Placeholder 3"/>
          <p:cNvSpPr>
            <a:spLocks noGrp="1"/>
          </p:cNvSpPr>
          <p:nvPr>
            <p:ph type="sldNum" sz="quarter" idx="10"/>
          </p:nvPr>
        </p:nvSpPr>
        <p:spPr/>
        <p:txBody>
          <a:bodyPr/>
          <a:lstStyle/>
          <a:p>
            <a:fld id="{3858A5C2-D2A0-45CE-A5DC-2274D3AE8381}" type="slidenum">
              <a:rPr lang="es-ES_tradnl" smtClean="0"/>
              <a:t>4</a:t>
            </a:fld>
            <a:endParaRPr lang="es-ES_tradnl"/>
          </a:p>
        </p:txBody>
      </p:sp>
    </p:spTree>
    <p:extLst>
      <p:ext uri="{BB962C8B-B14F-4D97-AF65-F5344CB8AC3E}">
        <p14:creationId xmlns:p14="http://schemas.microsoft.com/office/powerpoint/2010/main" val="291301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s-ES" sz="1200" i="1" dirty="0" smtClean="0">
                <a:ea typeface="ＭＳ Ｐゴシック" charset="-128"/>
              </a:rPr>
              <a:t>Cities face quite similar challenges, most of them related to sustainability </a:t>
            </a:r>
            <a:endParaRPr lang="es-ES_tradnl"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5</a:t>
            </a:fld>
            <a:endParaRPr lang="es-ES_tradnl"/>
          </a:p>
        </p:txBody>
      </p:sp>
    </p:spTree>
    <p:extLst>
      <p:ext uri="{BB962C8B-B14F-4D97-AF65-F5344CB8AC3E}">
        <p14:creationId xmlns:p14="http://schemas.microsoft.com/office/powerpoint/2010/main" val="120158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994CED-2131-4AA1-8D04-EF710E2F3AD1}" type="slidenum">
              <a:rPr lang="en-CA" smtClean="0"/>
              <a:t>17</a:t>
            </a:fld>
            <a:endParaRPr lang="en-CA"/>
          </a:p>
        </p:txBody>
      </p:sp>
    </p:spTree>
    <p:extLst>
      <p:ext uri="{BB962C8B-B14F-4D97-AF65-F5344CB8AC3E}">
        <p14:creationId xmlns:p14="http://schemas.microsoft.com/office/powerpoint/2010/main" val="214557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994CED-2131-4AA1-8D04-EF710E2F3AD1}" type="slidenum">
              <a:rPr lang="en-CA" smtClean="0"/>
              <a:t>18</a:t>
            </a:fld>
            <a:endParaRPr lang="en-CA"/>
          </a:p>
        </p:txBody>
      </p:sp>
    </p:spTree>
    <p:extLst>
      <p:ext uri="{BB962C8B-B14F-4D97-AF65-F5344CB8AC3E}">
        <p14:creationId xmlns:p14="http://schemas.microsoft.com/office/powerpoint/2010/main" val="4207641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US" sz="3600" dirty="0" smtClean="0"/>
              <a:t>Why KPIs are needed</a:t>
            </a:r>
          </a:p>
          <a:p>
            <a:pPr lvl="2">
              <a:spcBef>
                <a:spcPts val="600"/>
              </a:spcBef>
            </a:pPr>
            <a:r>
              <a:rPr lang="en-CA" sz="2800" dirty="0" smtClean="0"/>
              <a:t>Shows what data to collect</a:t>
            </a:r>
          </a:p>
          <a:p>
            <a:pPr lvl="2">
              <a:spcBef>
                <a:spcPts val="600"/>
              </a:spcBef>
            </a:pPr>
            <a:r>
              <a:rPr lang="en-CA" sz="2800" dirty="0" smtClean="0"/>
              <a:t>Standardizes data collection </a:t>
            </a:r>
          </a:p>
          <a:p>
            <a:pPr lvl="2">
              <a:spcBef>
                <a:spcPts val="600"/>
              </a:spcBef>
            </a:pPr>
            <a:r>
              <a:rPr lang="en-CA" sz="2800" dirty="0" smtClean="0"/>
              <a:t>Shows gaps in policy</a:t>
            </a:r>
          </a:p>
          <a:p>
            <a:pPr lvl="2">
              <a:spcBef>
                <a:spcPts val="600"/>
              </a:spcBef>
            </a:pPr>
            <a:r>
              <a:rPr lang="en-US" sz="2800" dirty="0" smtClean="0"/>
              <a:t>Shows areas for improvement </a:t>
            </a:r>
          </a:p>
          <a:p>
            <a:pPr lvl="2">
              <a:spcBef>
                <a:spcPts val="600"/>
              </a:spcBef>
            </a:pPr>
            <a:r>
              <a:rPr lang="en-US" sz="2800" dirty="0" smtClean="0"/>
              <a:t>Pathway to SSC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You cannot manage what you cannot measure!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Assess the smartness and sustainability of the city</a:t>
            </a:r>
            <a:endParaRPr lang="es-ES_trad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Advisory Board and Technical Advisory Group</a:t>
            </a:r>
            <a:endParaRPr lang="es-ES_tradnl" dirty="0" smtClean="0"/>
          </a:p>
          <a:p>
            <a:endParaRPr lang="es-ES_tradnl" dirty="0" smtClean="0"/>
          </a:p>
        </p:txBody>
      </p:sp>
      <p:sp>
        <p:nvSpPr>
          <p:cNvPr id="4" name="Slide Number Placeholder 3"/>
          <p:cNvSpPr>
            <a:spLocks noGrp="1"/>
          </p:cNvSpPr>
          <p:nvPr>
            <p:ph type="sldNum" sz="quarter" idx="10"/>
          </p:nvPr>
        </p:nvSpPr>
        <p:spPr/>
        <p:txBody>
          <a:bodyPr/>
          <a:lstStyle/>
          <a:p>
            <a:fld id="{B1F09C2B-8D66-4659-ACDF-6C8509E14DCA}" type="slidenum">
              <a:rPr lang="es-ES_tradnl" smtClean="0"/>
              <a:t>24</a:t>
            </a:fld>
            <a:endParaRPr lang="es-ES_tradnl"/>
          </a:p>
        </p:txBody>
      </p:sp>
    </p:spTree>
    <p:extLst>
      <p:ext uri="{BB962C8B-B14F-4D97-AF65-F5344CB8AC3E}">
        <p14:creationId xmlns:p14="http://schemas.microsoft.com/office/powerpoint/2010/main" val="3082902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 </a:t>
            </a:r>
            <a:r>
              <a:rPr lang="en-US" sz="1200" i="1" u="none" strike="noStrike" kern="1200" dirty="0" smtClean="0">
                <a:solidFill>
                  <a:schemeClr val="tx1"/>
                </a:solidFill>
                <a:effectLst/>
                <a:latin typeface="+mn-lt"/>
                <a:ea typeface="+mn-ea"/>
                <a:cs typeface="+mn-cs"/>
                <a:hlinkClick r:id="rId3"/>
              </a:rPr>
              <a:t>The Fourth Industrial Revolution</a:t>
            </a:r>
            <a:r>
              <a:rPr lang="en-US" sz="1200" kern="1200" dirty="0" smtClean="0">
                <a:solidFill>
                  <a:schemeClr val="tx1"/>
                </a:solidFill>
                <a:effectLst/>
                <a:latin typeface="+mn-lt"/>
                <a:ea typeface="+mn-ea"/>
                <a:cs typeface="+mn-cs"/>
              </a:rPr>
              <a:t> is fundamentally different from the previous three, which were characterized mainly by advances in technology.</a:t>
            </a:r>
          </a:p>
          <a:p>
            <a:pPr fontAlgn="base"/>
            <a:r>
              <a:rPr lang="en-US" sz="1200" kern="1200" dirty="0" smtClean="0">
                <a:solidFill>
                  <a:schemeClr val="tx1"/>
                </a:solidFill>
                <a:effectLst/>
                <a:latin typeface="+mn-lt"/>
                <a:ea typeface="+mn-ea"/>
                <a:cs typeface="+mn-cs"/>
              </a:rPr>
              <a:t>In this fourth revolution, we are facing a range of new technologies that combine the physical, digital and biological worlds. These new technologies will impact all disciplines, economies and industries, and even challenge our ideas about what it means to be human.</a:t>
            </a:r>
          </a:p>
          <a:p>
            <a:pPr fontAlgn="base"/>
            <a:r>
              <a:rPr lang="en-US" sz="1200" kern="1200" dirty="0" smtClean="0">
                <a:solidFill>
                  <a:schemeClr val="tx1"/>
                </a:solidFill>
                <a:effectLst/>
                <a:latin typeface="+mn-lt"/>
                <a:ea typeface="+mn-ea"/>
                <a:cs typeface="+mn-cs"/>
              </a:rPr>
              <a:t>These technologies have great potential to continue to connect billions more people to the web, drastically improve the efficiency of business and organizations and help regenerate the natural environment through better asset management, potentially even undoing all the damage previous industrial revolutions have caused.</a:t>
            </a:r>
          </a:p>
          <a:p>
            <a:pPr fontAlgn="base"/>
            <a:endParaRPr lang="en-US" sz="1200" kern="1200" dirty="0" smtClean="0">
              <a:solidFill>
                <a:schemeClr val="tx1"/>
              </a:solidFill>
              <a:effectLst/>
              <a:latin typeface="+mn-lt"/>
              <a:ea typeface="+mn-ea"/>
              <a:cs typeface="+mn-cs"/>
            </a:endParaRPr>
          </a:p>
          <a:p>
            <a:pPr fontAlgn="base"/>
            <a:endParaRPr lang="en-US" sz="1200" kern="1200" dirty="0" smtClean="0">
              <a:solidFill>
                <a:schemeClr val="tx1"/>
              </a:solidFill>
              <a:effectLst/>
              <a:latin typeface="+mn-lt"/>
              <a:ea typeface="+mn-ea"/>
              <a:cs typeface="+mn-cs"/>
            </a:endParaRPr>
          </a:p>
          <a:p>
            <a:endParaRPr lang="es-ES_tradnl" dirty="0"/>
          </a:p>
        </p:txBody>
      </p:sp>
      <p:sp>
        <p:nvSpPr>
          <p:cNvPr id="4" name="Slide Number Placeholder 3"/>
          <p:cNvSpPr>
            <a:spLocks noGrp="1"/>
          </p:cNvSpPr>
          <p:nvPr>
            <p:ph type="sldNum" sz="quarter" idx="10"/>
          </p:nvPr>
        </p:nvSpPr>
        <p:spPr/>
        <p:txBody>
          <a:bodyPr/>
          <a:lstStyle/>
          <a:p>
            <a:fld id="{7E7315D6-31E1-4F72-8CC7-C1CEBFE18855}" type="slidenum">
              <a:rPr lang="es-ES_tradnl" smtClean="0"/>
              <a:t>26</a:t>
            </a:fld>
            <a:endParaRPr lang="es-ES_tradnl"/>
          </a:p>
        </p:txBody>
      </p:sp>
    </p:spTree>
    <p:extLst>
      <p:ext uri="{BB962C8B-B14F-4D97-AF65-F5344CB8AC3E}">
        <p14:creationId xmlns:p14="http://schemas.microsoft.com/office/powerpoint/2010/main" val="137461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U4SSC </a:t>
            </a:r>
            <a:r>
              <a:rPr kumimoji="0" lang="en-US" altLang="en-US" sz="1200" b="0"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is a global platform for smart city stakeholders which</a:t>
            </a:r>
            <a:r>
              <a:rPr kumimoji="0" lang="en-US" altLang="en-US" sz="1200" b="0" i="0" u="none" strike="noStrike" cap="none" normalizeH="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en-US" altLang="en-US" sz="1200" b="0"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advocates for public policy to encourage the use of ICTs to facilitate the transition to smart sustainable cities. </a:t>
            </a:r>
          </a:p>
          <a:p>
            <a:endParaRPr lang="es-ES_tradnl" dirty="0" smtClean="0"/>
          </a:p>
          <a:p>
            <a:r>
              <a:rPr lang="es-ES_tradnl" dirty="0" err="1" smtClean="0"/>
              <a:t>This</a:t>
            </a:r>
            <a:r>
              <a:rPr lang="es-ES_tradnl" dirty="0" smtClean="0"/>
              <a:t> </a:t>
            </a:r>
            <a:r>
              <a:rPr lang="es-ES_tradnl" dirty="0" err="1" smtClean="0"/>
              <a:t>initiative</a:t>
            </a:r>
            <a:r>
              <a:rPr lang="es-ES_tradnl" dirty="0" smtClean="0"/>
              <a:t> </a:t>
            </a:r>
            <a:r>
              <a:rPr lang="es-ES_tradnl" dirty="0" err="1" smtClean="0"/>
              <a:t>is</a:t>
            </a:r>
            <a:r>
              <a:rPr lang="es-ES_tradnl" dirty="0" smtClean="0"/>
              <a:t> </a:t>
            </a:r>
            <a:r>
              <a:rPr lang="es-ES_tradnl" dirty="0" err="1" smtClean="0"/>
              <a:t>supported</a:t>
            </a:r>
            <a:r>
              <a:rPr lang="es-ES_tradnl" dirty="0" smtClean="0"/>
              <a:t> </a:t>
            </a:r>
            <a:r>
              <a:rPr lang="es-ES_tradnl" dirty="0" err="1" smtClean="0"/>
              <a:t>by</a:t>
            </a:r>
            <a:r>
              <a:rPr lang="es-ES_tradnl" dirty="0" smtClean="0"/>
              <a:t> 15 </a:t>
            </a:r>
            <a:r>
              <a:rPr lang="es-ES_tradnl" dirty="0" err="1" smtClean="0"/>
              <a:t>other</a:t>
            </a:r>
            <a:r>
              <a:rPr lang="es-ES_tradnl" dirty="0" smtClean="0"/>
              <a:t> UN</a:t>
            </a:r>
            <a:r>
              <a:rPr lang="es-ES_tradnl" baseline="0" dirty="0" smtClean="0"/>
              <a:t> agencies and </a:t>
            </a:r>
            <a:r>
              <a:rPr lang="es-ES_tradnl" baseline="0" dirty="0" err="1" smtClean="0"/>
              <a:t>other</a:t>
            </a:r>
            <a:r>
              <a:rPr lang="es-ES_tradnl" baseline="0" dirty="0" smtClean="0"/>
              <a:t> International </a:t>
            </a:r>
            <a:r>
              <a:rPr lang="es-ES_tradnl" baseline="0" dirty="0" err="1" smtClean="0"/>
              <a:t>organizations</a:t>
            </a:r>
            <a:r>
              <a:rPr lang="es-ES_tradnl" baseline="0" dirty="0" smtClean="0"/>
              <a:t> and </a:t>
            </a:r>
            <a:r>
              <a:rPr lang="es-ES_tradnl" baseline="0" dirty="0" err="1" smtClean="0"/>
              <a:t>cities</a:t>
            </a:r>
            <a:r>
              <a:rPr lang="es-ES_tradnl" baseline="0" dirty="0" smtClean="0"/>
              <a:t>.</a:t>
            </a:r>
            <a:endParaRPr lang="es-ES_tradnl"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28</a:t>
            </a:fld>
            <a:endParaRPr lang="es-ES_tradnl"/>
          </a:p>
        </p:txBody>
      </p:sp>
    </p:spTree>
    <p:extLst>
      <p:ext uri="{BB962C8B-B14F-4D97-AF65-F5344CB8AC3E}">
        <p14:creationId xmlns:p14="http://schemas.microsoft.com/office/powerpoint/2010/main" val="113221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err="1" smtClean="0">
                <a:solidFill>
                  <a:schemeClr val="bg1"/>
                </a:solidFill>
                <a:latin typeface="+mn-lt"/>
                <a:cs typeface="Calibri"/>
              </a:rPr>
              <a:t>Cities</a:t>
            </a:r>
            <a:r>
              <a:rPr lang="es-ES" sz="1200" dirty="0" smtClean="0">
                <a:solidFill>
                  <a:schemeClr val="bg1"/>
                </a:solidFill>
                <a:latin typeface="+mn-lt"/>
                <a:cs typeface="Calibri"/>
              </a:rPr>
              <a:t> </a:t>
            </a:r>
            <a:r>
              <a:rPr lang="es-ES" sz="1200" dirty="0" err="1" smtClean="0">
                <a:solidFill>
                  <a:schemeClr val="bg1"/>
                </a:solidFill>
                <a:latin typeface="+mn-lt"/>
                <a:cs typeface="Calibri"/>
              </a:rPr>
              <a:t>will</a:t>
            </a:r>
            <a:r>
              <a:rPr lang="es-ES" sz="1200" dirty="0" smtClean="0">
                <a:solidFill>
                  <a:schemeClr val="bg1"/>
                </a:solidFill>
                <a:latin typeface="+mn-lt"/>
                <a:cs typeface="Calibri"/>
              </a:rPr>
              <a:t> </a:t>
            </a:r>
            <a:r>
              <a:rPr lang="es-ES" sz="1200" dirty="0" err="1" smtClean="0">
                <a:solidFill>
                  <a:schemeClr val="bg1"/>
                </a:solidFill>
                <a:latin typeface="+mn-lt"/>
                <a:cs typeface="Calibri"/>
              </a:rPr>
              <a:t>have</a:t>
            </a:r>
            <a:r>
              <a:rPr lang="es-ES" sz="1200" dirty="0" smtClean="0">
                <a:solidFill>
                  <a:schemeClr val="bg1"/>
                </a:solidFill>
                <a:latin typeface="+mn-lt"/>
                <a:cs typeface="Calibri"/>
              </a:rPr>
              <a:t> to </a:t>
            </a:r>
            <a:r>
              <a:rPr lang="es-ES" sz="1200" dirty="0" err="1" smtClean="0">
                <a:solidFill>
                  <a:schemeClr val="bg1"/>
                </a:solidFill>
                <a:latin typeface="+mn-lt"/>
                <a:cs typeface="Calibri"/>
              </a:rPr>
              <a:t>make</a:t>
            </a:r>
            <a:r>
              <a:rPr lang="es-ES" sz="1200" dirty="0" smtClean="0">
                <a:solidFill>
                  <a:schemeClr val="bg1"/>
                </a:solidFill>
                <a:latin typeface="+mn-lt"/>
                <a:cs typeface="Calibri"/>
              </a:rPr>
              <a:t> a CHOICE </a:t>
            </a:r>
            <a:r>
              <a:rPr lang="es-ES" sz="1200" dirty="0" err="1" smtClean="0">
                <a:solidFill>
                  <a:schemeClr val="bg1"/>
                </a:solidFill>
                <a:latin typeface="+mn-lt"/>
                <a:cs typeface="Calibri"/>
              </a:rPr>
              <a:t>today</a:t>
            </a:r>
            <a:endParaRPr lang="es-ES" sz="1200" dirty="0" smtClean="0">
              <a:solidFill>
                <a:schemeClr val="bg1"/>
              </a:solidFill>
              <a:latin typeface="+mn-lt"/>
              <a:cs typeface="Calibri"/>
            </a:endParaRPr>
          </a:p>
          <a:p>
            <a:endParaRPr lang="es-ES_tradnl"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32</a:t>
            </a:fld>
            <a:endParaRPr lang="es-ES_tradnl"/>
          </a:p>
        </p:txBody>
      </p:sp>
    </p:spTree>
    <p:extLst>
      <p:ext uri="{BB962C8B-B14F-4D97-AF65-F5344CB8AC3E}">
        <p14:creationId xmlns:p14="http://schemas.microsoft.com/office/powerpoint/2010/main" val="424898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671C3-608C-4DBE-8B29-5D582F0ABA3D}" type="slidenum">
              <a:rPr lang="es-ES_tradnl" smtClean="0"/>
              <a:t>33</a:t>
            </a:fld>
            <a:endParaRPr lang="es-ES_tradnl"/>
          </a:p>
        </p:txBody>
      </p:sp>
    </p:spTree>
    <p:extLst>
      <p:ext uri="{BB962C8B-B14F-4D97-AF65-F5344CB8AC3E}">
        <p14:creationId xmlns:p14="http://schemas.microsoft.com/office/powerpoint/2010/main" val="47278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500" b="1">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Really blank no log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65565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2"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b="1" i="0" kern="1200">
          <a:solidFill>
            <a:schemeClr val="bg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jpeg"/><Relationship Id="rId3" Type="http://schemas.openxmlformats.org/officeDocument/2006/relationships/image" Target="../media/image46.jpe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jpeg"/><Relationship Id="rId2" Type="http://schemas.openxmlformats.org/officeDocument/2006/relationships/notesSlide" Target="../notesSlides/notesSlide7.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jpeg"/><Relationship Id="rId24" Type="http://schemas.openxmlformats.org/officeDocument/2006/relationships/image" Target="../media/image67.jpeg"/><Relationship Id="rId5" Type="http://schemas.openxmlformats.org/officeDocument/2006/relationships/image" Target="../media/image48.jpeg"/><Relationship Id="rId15" Type="http://schemas.openxmlformats.org/officeDocument/2006/relationships/image" Target="../media/image58.png"/><Relationship Id="rId23" Type="http://schemas.openxmlformats.org/officeDocument/2006/relationships/image" Target="../media/image66.png"/><Relationship Id="rId10" Type="http://schemas.openxmlformats.org/officeDocument/2006/relationships/image" Target="../media/image53.png"/><Relationship Id="rId19" Type="http://schemas.openxmlformats.org/officeDocument/2006/relationships/image" Target="../media/image62.jpeg"/><Relationship Id="rId4" Type="http://schemas.openxmlformats.org/officeDocument/2006/relationships/image" Target="../media/image47.png"/><Relationship Id="rId9" Type="http://schemas.openxmlformats.org/officeDocument/2006/relationships/image" Target="../media/image52.gif"/><Relationship Id="rId14" Type="http://schemas.openxmlformats.org/officeDocument/2006/relationships/image" Target="../media/image57.jpeg"/><Relationship Id="rId22"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ftp3.itu.int/pub/epub_shared/TSB/ITUT-Tech-Report-Specs/2016/en/flipviewerxpress.html" TargetMode="External"/><Relationship Id="rId1" Type="http://schemas.openxmlformats.org/officeDocument/2006/relationships/slideLayout" Target="../slideLayouts/slideLayout8.xml"/><Relationship Id="rId5" Type="http://schemas.openxmlformats.org/officeDocument/2006/relationships/image" Target="../media/image69.jpeg"/><Relationship Id="rId4" Type="http://schemas.openxmlformats.org/officeDocument/2006/relationships/hyperlink" Target="http://wftp3.itu.int/pub/epub_shared/TSB/2016-07-11-ITU-T-Compendium/index.html#p=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33.xml.rels><?xml version="1.0" encoding="UTF-8" standalone="yes"?>
<Relationships xmlns="http://schemas.openxmlformats.org/package/2006/relationships"><Relationship Id="rId3" Type="http://schemas.openxmlformats.org/officeDocument/2006/relationships/hyperlink" Target="mailto:tsbsg20@itu.i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679576"/>
            <a:ext cx="12192000" cy="2178423"/>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3079376"/>
          </a:xfrm>
          <a:prstGeom prst="rect">
            <a:avLst/>
          </a:prstGeom>
        </p:spPr>
      </p:pic>
      <p:sp>
        <p:nvSpPr>
          <p:cNvPr id="6" name="Rectangle 5"/>
          <p:cNvSpPr/>
          <p:nvPr/>
        </p:nvSpPr>
        <p:spPr>
          <a:xfrm>
            <a:off x="0" y="3079377"/>
            <a:ext cx="12192000" cy="1600199"/>
          </a:xfrm>
          <a:prstGeom prst="rect">
            <a:avLst/>
          </a:prstGeom>
          <a:solidFill>
            <a:srgbClr val="1F49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 name="Title 3"/>
          <p:cNvSpPr txBox="1">
            <a:spLocks/>
          </p:cNvSpPr>
          <p:nvPr/>
        </p:nvSpPr>
        <p:spPr>
          <a:xfrm>
            <a:off x="435984" y="3079377"/>
            <a:ext cx="11562079" cy="661865"/>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200" dirty="0" smtClean="0">
                <a:latin typeface="Segoe UI" panose="020B0502040204020203" pitchFamily="34" charset="0"/>
                <a:ea typeface="Segoe UI" panose="020B0502040204020203" pitchFamily="34" charset="0"/>
                <a:cs typeface="Segoe UI" panose="020B0502040204020203" pitchFamily="34" charset="0"/>
              </a:rPr>
              <a:t>Key performance indicators to shape Smart Sustainable Cities</a:t>
            </a:r>
            <a:endParaRPr lang="en-US" sz="32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Subtitle 4"/>
          <p:cNvSpPr txBox="1">
            <a:spLocks/>
          </p:cNvSpPr>
          <p:nvPr/>
        </p:nvSpPr>
        <p:spPr>
          <a:xfrm>
            <a:off x="3741519" y="3698486"/>
            <a:ext cx="4664135" cy="725596"/>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dirty="0" smtClean="0"/>
              <a:t>Bilel Jamoussi</a:t>
            </a:r>
            <a:br>
              <a:rPr lang="en-US" sz="2600" dirty="0" smtClean="0"/>
            </a:br>
            <a:r>
              <a:rPr lang="en-US" sz="2600" dirty="0" smtClean="0"/>
              <a:t>Chief ITU-T Study Groups Department</a:t>
            </a:r>
            <a:endParaRPr lang="en-US" sz="2600" dirty="0"/>
          </a:p>
        </p:txBody>
      </p:sp>
      <p:sp>
        <p:nvSpPr>
          <p:cNvPr id="9" name="Title 1"/>
          <p:cNvSpPr txBox="1">
            <a:spLocks/>
          </p:cNvSpPr>
          <p:nvPr/>
        </p:nvSpPr>
        <p:spPr>
          <a:xfrm>
            <a:off x="4706559" y="4214020"/>
            <a:ext cx="2636005" cy="53798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1600" b="0" i="1" dirty="0" smtClean="0">
                <a:latin typeface="Segoe UI" panose="020B0502040204020203" pitchFamily="34" charset="0"/>
                <a:ea typeface="Segoe UI" panose="020B0502040204020203" pitchFamily="34" charset="0"/>
                <a:cs typeface="Segoe UI" panose="020B0502040204020203" pitchFamily="34" charset="0"/>
              </a:rPr>
              <a:t>25 November 2016</a:t>
            </a:r>
            <a:endParaRPr lang="en-US" sz="1600" b="0" i="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a:xfrm>
            <a:off x="-1" y="-1512"/>
            <a:ext cx="12192000" cy="538192"/>
          </a:xfrm>
          <a:prstGeom prst="rect">
            <a:avLst/>
          </a:prstGeom>
          <a:solidFill>
            <a:srgbClr val="1F496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t>Workshop on ICTs and Governance in Europe and China</a:t>
            </a:r>
            <a:endParaRPr lang="es-ES_tradnl" sz="2200" b="1" dirty="0"/>
          </a:p>
        </p:txBody>
      </p:sp>
    </p:spTree>
    <p:extLst>
      <p:ext uri="{BB962C8B-B14F-4D97-AF65-F5344CB8AC3E}">
        <p14:creationId xmlns:p14="http://schemas.microsoft.com/office/powerpoint/2010/main" val="1144747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634117" y="703845"/>
            <a:ext cx="5744517" cy="3626147"/>
          </a:xfrm>
          <a:prstGeom prst="cloudCallout">
            <a:avLst/>
          </a:prstGeom>
          <a:solidFill>
            <a:srgbClr val="009E4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3200" b="1" dirty="0" err="1" smtClean="0">
                <a:latin typeface="Segoe UI" panose="020B0502040204020203" pitchFamily="34" charset="0"/>
                <a:ea typeface="Segoe UI" panose="020B0502040204020203" pitchFamily="34" charset="0"/>
                <a:cs typeface="Segoe UI" panose="020B0502040204020203" pitchFamily="34" charset="0"/>
              </a:rPr>
              <a:t>How</a:t>
            </a:r>
            <a:r>
              <a:rPr lang="es-ES_tradnl" sz="3200" b="1" dirty="0" smtClean="0">
                <a:latin typeface="Segoe UI" panose="020B0502040204020203" pitchFamily="34" charset="0"/>
                <a:ea typeface="Segoe UI" panose="020B0502040204020203" pitchFamily="34" charset="0"/>
                <a:cs typeface="Segoe UI" panose="020B0502040204020203" pitchFamily="34" charset="0"/>
              </a:rPr>
              <a:t> do </a:t>
            </a:r>
            <a:r>
              <a:rPr lang="es-ES_tradnl" sz="3200" b="1" dirty="0" err="1" smtClean="0">
                <a:latin typeface="Segoe UI" panose="020B0502040204020203" pitchFamily="34" charset="0"/>
                <a:ea typeface="Segoe UI" panose="020B0502040204020203" pitchFamily="34" charset="0"/>
                <a:cs typeface="Segoe UI" panose="020B0502040204020203" pitchFamily="34" charset="0"/>
              </a:rPr>
              <a:t>we</a:t>
            </a:r>
            <a:r>
              <a:rPr lang="es-ES_tradnl" sz="3200" b="1" dirty="0" smtClean="0">
                <a:latin typeface="Segoe UI" panose="020B0502040204020203" pitchFamily="34" charset="0"/>
                <a:ea typeface="Segoe UI" panose="020B0502040204020203" pitchFamily="34" charset="0"/>
                <a:cs typeface="Segoe UI" panose="020B0502040204020203" pitchFamily="34" charset="0"/>
              </a:rPr>
              <a:t> </a:t>
            </a:r>
            <a:r>
              <a:rPr lang="es-ES_tradnl" sz="3200" b="1" dirty="0" err="1" smtClean="0">
                <a:latin typeface="Segoe UI" panose="020B0502040204020203" pitchFamily="34" charset="0"/>
                <a:ea typeface="Segoe UI" panose="020B0502040204020203" pitchFamily="34" charset="0"/>
                <a:cs typeface="Segoe UI" panose="020B0502040204020203" pitchFamily="34" charset="0"/>
              </a:rPr>
              <a:t>know</a:t>
            </a:r>
            <a:r>
              <a:rPr lang="es-ES_tradnl" sz="3200" b="1" dirty="0" smtClean="0">
                <a:latin typeface="Segoe UI" panose="020B0502040204020203" pitchFamily="34" charset="0"/>
                <a:ea typeface="Segoe UI" panose="020B0502040204020203" pitchFamily="34" charset="0"/>
                <a:cs typeface="Segoe UI" panose="020B0502040204020203" pitchFamily="34" charset="0"/>
              </a:rPr>
              <a:t> </a:t>
            </a:r>
            <a:r>
              <a:rPr lang="es-ES_tradnl" sz="3200" b="1" dirty="0" err="1" smtClean="0">
                <a:latin typeface="Segoe UI" panose="020B0502040204020203" pitchFamily="34" charset="0"/>
                <a:ea typeface="Segoe UI" panose="020B0502040204020203" pitchFamily="34" charset="0"/>
                <a:cs typeface="Segoe UI" panose="020B0502040204020203" pitchFamily="34" charset="0"/>
              </a:rPr>
              <a:t>that</a:t>
            </a:r>
            <a:r>
              <a:rPr lang="es-ES_tradnl" sz="3200" b="1" dirty="0" smtClean="0">
                <a:latin typeface="Segoe UI" panose="020B0502040204020203" pitchFamily="34" charset="0"/>
                <a:ea typeface="Segoe UI" panose="020B0502040204020203" pitchFamily="34" charset="0"/>
                <a:cs typeface="Segoe UI" panose="020B0502040204020203" pitchFamily="34" charset="0"/>
              </a:rPr>
              <a:t> </a:t>
            </a:r>
            <a:r>
              <a:rPr lang="es-ES_tradnl" sz="3200" b="1" dirty="0" err="1" smtClean="0">
                <a:latin typeface="Segoe UI" panose="020B0502040204020203" pitchFamily="34" charset="0"/>
                <a:ea typeface="Segoe UI" panose="020B0502040204020203" pitchFamily="34" charset="0"/>
                <a:cs typeface="Segoe UI" panose="020B0502040204020203" pitchFamily="34" charset="0"/>
              </a:rPr>
              <a:t>our</a:t>
            </a:r>
            <a:r>
              <a:rPr lang="es-ES_tradnl" sz="3200" b="1" dirty="0" smtClean="0">
                <a:latin typeface="Segoe UI" panose="020B0502040204020203" pitchFamily="34" charset="0"/>
                <a:ea typeface="Segoe UI" panose="020B0502040204020203" pitchFamily="34" charset="0"/>
                <a:cs typeface="Segoe UI" panose="020B0502040204020203" pitchFamily="34" charset="0"/>
              </a:rPr>
              <a:t> </a:t>
            </a:r>
            <a:r>
              <a:rPr lang="es-ES_tradnl" sz="3200" b="1" dirty="0" err="1" smtClean="0">
                <a:latin typeface="Segoe UI" panose="020B0502040204020203" pitchFamily="34" charset="0"/>
                <a:ea typeface="Segoe UI" panose="020B0502040204020203" pitchFamily="34" charset="0"/>
                <a:cs typeface="Segoe UI" panose="020B0502040204020203" pitchFamily="34" charset="0"/>
              </a:rPr>
              <a:t>city</a:t>
            </a:r>
            <a:r>
              <a:rPr lang="es-ES_tradnl" sz="3200" b="1" dirty="0" smtClean="0">
                <a:latin typeface="Segoe UI" panose="020B0502040204020203" pitchFamily="34" charset="0"/>
                <a:ea typeface="Segoe UI" panose="020B0502040204020203" pitchFamily="34" charset="0"/>
                <a:cs typeface="Segoe UI" panose="020B0502040204020203" pitchFamily="34" charset="0"/>
              </a:rPr>
              <a:t> </a:t>
            </a:r>
            <a:r>
              <a:rPr lang="es-ES_tradnl" sz="3200" b="1" dirty="0" err="1" smtClean="0">
                <a:latin typeface="Segoe UI" panose="020B0502040204020203" pitchFamily="34" charset="0"/>
                <a:ea typeface="Segoe UI" panose="020B0502040204020203" pitchFamily="34" charset="0"/>
                <a:cs typeface="Segoe UI" panose="020B0502040204020203" pitchFamily="34" charset="0"/>
              </a:rPr>
              <a:t>is</a:t>
            </a:r>
            <a:r>
              <a:rPr lang="es-ES_tradnl" sz="3200" b="1" dirty="0" smtClean="0">
                <a:latin typeface="Segoe UI" panose="020B0502040204020203" pitchFamily="34" charset="0"/>
                <a:ea typeface="Segoe UI" panose="020B0502040204020203" pitchFamily="34" charset="0"/>
                <a:cs typeface="Segoe UI" panose="020B0502040204020203" pitchFamily="34" charset="0"/>
              </a:rPr>
              <a:t> Smart and </a:t>
            </a:r>
            <a:r>
              <a:rPr lang="es-ES_tradnl" sz="3200" b="1" dirty="0" err="1" smtClean="0">
                <a:latin typeface="Segoe UI" panose="020B0502040204020203" pitchFamily="34" charset="0"/>
                <a:ea typeface="Segoe UI" panose="020B0502040204020203" pitchFamily="34" charset="0"/>
                <a:cs typeface="Segoe UI" panose="020B0502040204020203" pitchFamily="34" charset="0"/>
              </a:rPr>
              <a:t>Sustainable</a:t>
            </a:r>
            <a:r>
              <a:rPr lang="es-ES_tradnl" sz="3200" b="1" dirty="0" smtClean="0">
                <a:latin typeface="Segoe UI" panose="020B0502040204020203" pitchFamily="34" charset="0"/>
                <a:ea typeface="Segoe UI" panose="020B0502040204020203" pitchFamily="34" charset="0"/>
                <a:cs typeface="Segoe UI" panose="020B0502040204020203" pitchFamily="34" charset="0"/>
              </a:rPr>
              <a:t>?</a:t>
            </a:r>
            <a:endParaRPr lang="es-ES_tradnl" sz="3200" b="1"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5190" y="1087639"/>
            <a:ext cx="4557233" cy="3242353"/>
          </a:xfrm>
          <a:prstGeom prst="rect">
            <a:avLst/>
          </a:prstGeom>
        </p:spPr>
      </p:pic>
    </p:spTree>
    <p:extLst>
      <p:ext uri="{BB962C8B-B14F-4D97-AF65-F5344CB8AC3E}">
        <p14:creationId xmlns:p14="http://schemas.microsoft.com/office/powerpoint/2010/main" val="427537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089"/>
            <a:ext cx="10972800" cy="877818"/>
          </a:xfrm>
        </p:spPr>
        <p:txBody>
          <a:bodyPr>
            <a:normAutofit/>
          </a:bodyPr>
          <a:lstStyle/>
          <a:p>
            <a:r>
              <a:rPr lang="es-ES_tradnl" sz="3600" dirty="0" err="1" smtClean="0">
                <a:latin typeface="Segoe UI" panose="020B0502040204020203" pitchFamily="34" charset="0"/>
                <a:ea typeface="Segoe UI" panose="020B0502040204020203" pitchFamily="34" charset="0"/>
                <a:cs typeface="Segoe UI" panose="020B0502040204020203" pitchFamily="34" charset="0"/>
              </a:rPr>
              <a:t>Why</a:t>
            </a:r>
            <a:r>
              <a:rPr lang="es-ES_tradnl" sz="3600" dirty="0" smtClean="0">
                <a:latin typeface="Segoe UI" panose="020B0502040204020203" pitchFamily="34" charset="0"/>
                <a:ea typeface="Segoe UI" panose="020B0502040204020203" pitchFamily="34" charset="0"/>
                <a:cs typeface="Segoe UI" panose="020B0502040204020203" pitchFamily="34" charset="0"/>
              </a:rPr>
              <a:t> </a:t>
            </a:r>
            <a:r>
              <a:rPr lang="es-ES_tradnl" sz="3600" dirty="0" err="1" smtClean="0">
                <a:latin typeface="Segoe UI" panose="020B0502040204020203" pitchFamily="34" charset="0"/>
                <a:ea typeface="Segoe UI" panose="020B0502040204020203" pitchFamily="34" charset="0"/>
                <a:cs typeface="Segoe UI" panose="020B0502040204020203" pitchFamily="34" charset="0"/>
              </a:rPr>
              <a:t>KPIs</a:t>
            </a:r>
            <a:r>
              <a:rPr lang="es-ES_tradnl" sz="3600" dirty="0" smtClean="0">
                <a:latin typeface="Segoe UI" panose="020B0502040204020203" pitchFamily="34" charset="0"/>
                <a:ea typeface="Segoe UI" panose="020B0502040204020203" pitchFamily="34" charset="0"/>
                <a:cs typeface="Segoe UI" panose="020B0502040204020203" pitchFamily="34" charset="0"/>
              </a:rPr>
              <a:t> are </a:t>
            </a:r>
            <a:r>
              <a:rPr lang="es-ES_tradnl" sz="3600" dirty="0" err="1" smtClean="0">
                <a:latin typeface="Segoe UI" panose="020B0502040204020203" pitchFamily="34" charset="0"/>
                <a:ea typeface="Segoe UI" panose="020B0502040204020203" pitchFamily="34" charset="0"/>
                <a:cs typeface="Segoe UI" panose="020B0502040204020203" pitchFamily="34" charset="0"/>
              </a:rPr>
              <a:t>needed</a:t>
            </a:r>
            <a:r>
              <a:rPr lang="es-ES_tradnl" sz="3600" dirty="0" smtClean="0">
                <a:latin typeface="Segoe UI" panose="020B0502040204020203" pitchFamily="34" charset="0"/>
                <a:ea typeface="Segoe UI" panose="020B0502040204020203" pitchFamily="34" charset="0"/>
                <a:cs typeface="Segoe UI" panose="020B0502040204020203" pitchFamily="34" charset="0"/>
              </a:rPr>
              <a:t>?</a:t>
            </a:r>
            <a:endParaRPr lang="es-ES_tradnl" sz="3600" dirty="0">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Image result for collect data 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487" y="1341437"/>
            <a:ext cx="1571625" cy="1571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43112" y="1518482"/>
            <a:ext cx="3392488" cy="954107"/>
          </a:xfrm>
          <a:prstGeom prst="rect">
            <a:avLst/>
          </a:prstGeom>
          <a:noFill/>
        </p:spPr>
        <p:txBody>
          <a:bodyPr wrap="square" rtlCol="0">
            <a:spAutoFit/>
          </a:bodyPr>
          <a:lstStyle/>
          <a:p>
            <a:r>
              <a:rPr lang="en-CA" sz="2800" dirty="0">
                <a:solidFill>
                  <a:schemeClr val="bg2"/>
                </a:solidFill>
                <a:latin typeface="Segoe UI" panose="020B0502040204020203" pitchFamily="34" charset="0"/>
                <a:ea typeface="Segoe UI" panose="020B0502040204020203" pitchFamily="34" charset="0"/>
                <a:cs typeface="Segoe UI" panose="020B0502040204020203" pitchFamily="34" charset="0"/>
              </a:rPr>
              <a:t>Shows what data to </a:t>
            </a:r>
            <a:r>
              <a:rPr lang="en-CA" sz="28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collect</a:t>
            </a:r>
            <a:endParaRPr lang="es-ES_tradnl" sz="28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8431212" y="1575632"/>
            <a:ext cx="3392488" cy="954107"/>
          </a:xfrm>
          <a:prstGeom prst="rect">
            <a:avLst/>
          </a:prstGeom>
          <a:noFill/>
        </p:spPr>
        <p:txBody>
          <a:bodyPr wrap="square" rtlCol="0">
            <a:spAutoFit/>
          </a:bodyPr>
          <a:lstStyle/>
          <a:p>
            <a:r>
              <a:rPr lang="en-CA" sz="2800" dirty="0">
                <a:solidFill>
                  <a:schemeClr val="bg2"/>
                </a:solidFill>
                <a:latin typeface="Segoe UI" panose="020B0502040204020203" pitchFamily="34" charset="0"/>
                <a:ea typeface="Segoe UI" panose="020B0502040204020203" pitchFamily="34" charset="0"/>
                <a:cs typeface="Segoe UI" panose="020B0502040204020203" pitchFamily="34" charset="0"/>
              </a:rPr>
              <a:t>Standardizes data collection </a:t>
            </a:r>
          </a:p>
        </p:txBody>
      </p:sp>
      <p:sp>
        <p:nvSpPr>
          <p:cNvPr id="11" name="TextBox 10"/>
          <p:cNvSpPr txBox="1"/>
          <p:nvPr/>
        </p:nvSpPr>
        <p:spPr>
          <a:xfrm>
            <a:off x="2296452" y="3552565"/>
            <a:ext cx="3799548" cy="523220"/>
          </a:xfrm>
          <a:prstGeom prst="rect">
            <a:avLst/>
          </a:prstGeom>
          <a:noFill/>
        </p:spPr>
        <p:txBody>
          <a:bodyPr wrap="square" rtlCol="0">
            <a:spAutoFit/>
          </a:bodyPr>
          <a:lstStyle/>
          <a:p>
            <a:r>
              <a:rPr lang="en-CA" sz="2800" dirty="0">
                <a:solidFill>
                  <a:schemeClr val="bg2"/>
                </a:solidFill>
                <a:latin typeface="Segoe UI" panose="020B0502040204020203" pitchFamily="34" charset="0"/>
                <a:ea typeface="Segoe UI" panose="020B0502040204020203" pitchFamily="34" charset="0"/>
                <a:cs typeface="Segoe UI" panose="020B0502040204020203" pitchFamily="34" charset="0"/>
              </a:rPr>
              <a:t>Shows gaps in policy</a:t>
            </a:r>
          </a:p>
        </p:txBody>
      </p:sp>
      <p:sp>
        <p:nvSpPr>
          <p:cNvPr id="9" name="TextBox 8"/>
          <p:cNvSpPr txBox="1"/>
          <p:nvPr/>
        </p:nvSpPr>
        <p:spPr>
          <a:xfrm>
            <a:off x="8431212" y="3436773"/>
            <a:ext cx="3392488" cy="954107"/>
          </a:xfrm>
          <a:prstGeom prst="rect">
            <a:avLst/>
          </a:prstGeom>
          <a:noFill/>
        </p:spPr>
        <p:txBody>
          <a:bodyPr wrap="square" rtlCol="0">
            <a:spAutoFit/>
          </a:bodyPr>
          <a:lstStyle/>
          <a:p>
            <a:r>
              <a:rPr lang="en-CA" sz="2800" dirty="0">
                <a:solidFill>
                  <a:schemeClr val="bg2"/>
                </a:solidFill>
                <a:latin typeface="Segoe UI" panose="020B0502040204020203" pitchFamily="34" charset="0"/>
                <a:ea typeface="Segoe UI" panose="020B0502040204020203" pitchFamily="34" charset="0"/>
                <a:cs typeface="Segoe UI" panose="020B0502040204020203" pitchFamily="34" charset="0"/>
              </a:rPr>
              <a:t>Shows areas for improvement </a:t>
            </a:r>
          </a:p>
        </p:txBody>
      </p:sp>
      <p:sp>
        <p:nvSpPr>
          <p:cNvPr id="3" name="Right Arrow 2"/>
          <p:cNvSpPr/>
          <p:nvPr/>
        </p:nvSpPr>
        <p:spPr>
          <a:xfrm>
            <a:off x="1766125" y="4727990"/>
            <a:ext cx="7338950" cy="1460665"/>
          </a:xfrm>
          <a:prstGeom prst="right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200" b="1" dirty="0" err="1" smtClean="0"/>
              <a:t>KPIs</a:t>
            </a:r>
            <a:r>
              <a:rPr lang="es-ES_tradnl" sz="2200" b="1" dirty="0" smtClean="0"/>
              <a:t> for Smart </a:t>
            </a:r>
            <a:r>
              <a:rPr lang="es-ES_tradnl" sz="2200" b="1" dirty="0" err="1" smtClean="0"/>
              <a:t>Sustainable</a:t>
            </a:r>
            <a:r>
              <a:rPr lang="es-ES_tradnl" sz="2200" b="1" dirty="0" smtClean="0"/>
              <a:t> </a:t>
            </a:r>
            <a:r>
              <a:rPr lang="es-ES_tradnl" sz="2200" b="1" dirty="0" err="1" smtClean="0"/>
              <a:t>cities</a:t>
            </a:r>
            <a:r>
              <a:rPr lang="es-ES_tradnl" sz="2200" b="1" dirty="0" smtClean="0"/>
              <a:t> </a:t>
            </a:r>
            <a:r>
              <a:rPr lang="es-ES_tradnl" sz="2200" b="1" dirty="0" err="1" smtClean="0"/>
              <a:t>help</a:t>
            </a:r>
            <a:r>
              <a:rPr lang="es-ES_tradnl" sz="2200" b="1" dirty="0" smtClean="0"/>
              <a:t> </a:t>
            </a:r>
            <a:r>
              <a:rPr lang="es-ES_tradnl" sz="2200" b="1" dirty="0" err="1" smtClean="0"/>
              <a:t>cities</a:t>
            </a:r>
            <a:r>
              <a:rPr lang="es-ES_tradnl" sz="2200" b="1" dirty="0" smtClean="0"/>
              <a:t> to </a:t>
            </a:r>
            <a:r>
              <a:rPr lang="es-ES_tradnl" sz="2200" b="1" dirty="0" err="1" smtClean="0"/>
              <a:t>achieve</a:t>
            </a:r>
            <a:r>
              <a:rPr lang="es-ES_tradnl" sz="2200" b="1" dirty="0" smtClean="0"/>
              <a:t> the</a:t>
            </a:r>
            <a:endParaRPr lang="es-ES_tradnl" sz="2200" b="1" dirty="0"/>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5977" y="4539597"/>
            <a:ext cx="1837452" cy="1837452"/>
          </a:xfrm>
          <a:prstGeom prst="rect">
            <a:avLst/>
          </a:prstGeom>
        </p:spPr>
      </p:pic>
      <p:sp>
        <p:nvSpPr>
          <p:cNvPr id="6" name="TextBox 5"/>
          <p:cNvSpPr txBox="1"/>
          <p:nvPr/>
        </p:nvSpPr>
        <p:spPr>
          <a:xfrm>
            <a:off x="9810630" y="5273657"/>
            <a:ext cx="748145" cy="369332"/>
          </a:xfrm>
          <a:prstGeom prst="rect">
            <a:avLst/>
          </a:prstGeom>
          <a:noFill/>
        </p:spPr>
        <p:txBody>
          <a:bodyPr wrap="square" rtlCol="0">
            <a:spAutoFit/>
          </a:bodyPr>
          <a:lstStyle/>
          <a:p>
            <a:pPr algn="ctr"/>
            <a:r>
              <a:rPr lang="es-ES_tradnl" b="1" dirty="0" err="1" smtClean="0">
                <a:latin typeface="Segoe UI" panose="020B0502040204020203" pitchFamily="34" charset="0"/>
                <a:ea typeface="Segoe UI" panose="020B0502040204020203" pitchFamily="34" charset="0"/>
                <a:cs typeface="Segoe UI" panose="020B0502040204020203" pitchFamily="34" charset="0"/>
              </a:rPr>
              <a:t>SDGs</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descr="Resultado de imagen de gap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4469" y="3182588"/>
            <a:ext cx="1981983" cy="14725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improvemen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56964" y="3323915"/>
            <a:ext cx="2218688" cy="13312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35354" y="1381046"/>
            <a:ext cx="1861908" cy="146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95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43840" y="1595120"/>
            <a:ext cx="6979920" cy="409448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609600" y="316972"/>
            <a:ext cx="10972800" cy="1143000"/>
          </a:xfrm>
        </p:spPr>
        <p:txBody>
          <a:bodyPr>
            <a:normAutofit fontScale="90000"/>
          </a:bodyPr>
          <a:lstStyle/>
          <a:p>
            <a:r>
              <a:rPr lang="es-ES_tradnl" dirty="0" smtClean="0">
                <a:latin typeface="Segoe UI" panose="020B0502040204020203" pitchFamily="34" charset="0"/>
                <a:ea typeface="Segoe UI" panose="020B0502040204020203" pitchFamily="34" charset="0"/>
                <a:cs typeface="Segoe UI" panose="020B0502040204020203" pitchFamily="34" charset="0"/>
              </a:rPr>
              <a:t>ITU-T </a:t>
            </a:r>
            <a:r>
              <a:rPr lang="es-ES_tradnl" dirty="0" err="1" smtClean="0">
                <a:latin typeface="Segoe UI" panose="020B0502040204020203" pitchFamily="34" charset="0"/>
                <a:ea typeface="Segoe UI" panose="020B0502040204020203" pitchFamily="34" charset="0"/>
                <a:cs typeface="Segoe UI" panose="020B0502040204020203" pitchFamily="34" charset="0"/>
              </a:rPr>
              <a:t>Recommendations</a:t>
            </a:r>
            <a:r>
              <a:rPr lang="es-ES_tradnl" dirty="0" smtClean="0">
                <a:latin typeface="Segoe UI" panose="020B0502040204020203" pitchFamily="34" charset="0"/>
                <a:ea typeface="Segoe UI" panose="020B0502040204020203" pitchFamily="34" charset="0"/>
                <a:cs typeface="Segoe UI" panose="020B0502040204020203" pitchFamily="34" charset="0"/>
              </a:rPr>
              <a:t> </a:t>
            </a:r>
            <a:r>
              <a:rPr lang="es-ES_tradnl" dirty="0" err="1" smtClean="0">
                <a:latin typeface="Segoe UI" panose="020B0502040204020203" pitchFamily="34" charset="0"/>
                <a:ea typeface="Segoe UI" panose="020B0502040204020203" pitchFamily="34" charset="0"/>
                <a:cs typeface="Segoe UI" panose="020B0502040204020203" pitchFamily="34" charset="0"/>
              </a:rPr>
              <a:t>on</a:t>
            </a:r>
            <a:r>
              <a:rPr lang="es-ES_tradnl" dirty="0" smtClean="0">
                <a:latin typeface="Segoe UI" panose="020B0502040204020203" pitchFamily="34" charset="0"/>
                <a:ea typeface="Segoe UI" panose="020B0502040204020203" pitchFamily="34" charset="0"/>
                <a:cs typeface="Segoe UI" panose="020B0502040204020203" pitchFamily="34" charset="0"/>
              </a:rPr>
              <a:t> </a:t>
            </a:r>
            <a:r>
              <a:rPr lang="es-ES_tradnl" dirty="0" err="1" smtClean="0">
                <a:latin typeface="Segoe UI" panose="020B0502040204020203" pitchFamily="34" charset="0"/>
                <a:ea typeface="Segoe UI" panose="020B0502040204020203" pitchFamily="34" charset="0"/>
                <a:cs typeface="Segoe UI" panose="020B0502040204020203" pitchFamily="34" charset="0"/>
              </a:rPr>
              <a:t>KPIs</a:t>
            </a:r>
            <a:r>
              <a:rPr lang="es-ES_tradnl" dirty="0" smtClean="0">
                <a:latin typeface="Segoe UI" panose="020B0502040204020203" pitchFamily="34" charset="0"/>
                <a:ea typeface="Segoe UI" panose="020B0502040204020203" pitchFamily="34" charset="0"/>
                <a:cs typeface="Segoe UI" panose="020B0502040204020203" pitchFamily="34" charset="0"/>
              </a:rPr>
              <a:t> for Smart </a:t>
            </a:r>
            <a:r>
              <a:rPr lang="es-ES_tradnl" dirty="0" err="1" smtClean="0">
                <a:latin typeface="Segoe UI" panose="020B0502040204020203" pitchFamily="34" charset="0"/>
                <a:ea typeface="Segoe UI" panose="020B0502040204020203" pitchFamily="34" charset="0"/>
                <a:cs typeface="Segoe UI" panose="020B0502040204020203" pitchFamily="34" charset="0"/>
              </a:rPr>
              <a:t>Sustainable</a:t>
            </a:r>
            <a:r>
              <a:rPr lang="es-ES_tradnl" dirty="0" smtClean="0">
                <a:latin typeface="Segoe UI" panose="020B0502040204020203" pitchFamily="34" charset="0"/>
                <a:ea typeface="Segoe UI" panose="020B0502040204020203" pitchFamily="34" charset="0"/>
                <a:cs typeface="Segoe UI" panose="020B0502040204020203" pitchFamily="34" charset="0"/>
              </a:rPr>
              <a:t> </a:t>
            </a:r>
            <a:r>
              <a:rPr lang="es-ES_tradnl" dirty="0" err="1" smtClean="0">
                <a:latin typeface="Segoe UI" panose="020B0502040204020203" pitchFamily="34" charset="0"/>
                <a:ea typeface="Segoe UI" panose="020B0502040204020203" pitchFamily="34" charset="0"/>
                <a:cs typeface="Segoe UI" panose="020B0502040204020203" pitchFamily="34" charset="0"/>
              </a:rPr>
              <a:t>Cities</a:t>
            </a: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18919">
            <a:off x="7030784" y="1920188"/>
            <a:ext cx="1796608" cy="2501701"/>
          </a:xfrm>
          <a:prstGeom prst="rect">
            <a:avLst/>
          </a:prstGeom>
        </p:spPr>
      </p:pic>
      <p:sp>
        <p:nvSpPr>
          <p:cNvPr id="5" name="Rectangle 4"/>
          <p:cNvSpPr/>
          <p:nvPr/>
        </p:nvSpPr>
        <p:spPr>
          <a:xfrm>
            <a:off x="518160" y="1805355"/>
            <a:ext cx="6350000" cy="4139595"/>
          </a:xfrm>
          <a:prstGeom prst="rect">
            <a:avLst/>
          </a:prstGeom>
        </p:spPr>
        <p:txBody>
          <a:bodyPr wrap="square">
            <a:spAutoFit/>
          </a:bodyPr>
          <a:lstStyle/>
          <a:p>
            <a:pPr marL="285750" indent="-285750">
              <a:buFont typeface="Wingdings" panose="05000000000000000000" pitchFamily="2" charset="2"/>
              <a:buChar char="§"/>
            </a:pP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Y.4901/L.1601 Key </a:t>
            </a: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performance indicators related to the use of information and communication technology in smart sustainable cities </a:t>
            </a:r>
            <a:endPar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600"/>
              </a:spcBef>
              <a:buFont typeface="Wingdings" panose="05000000000000000000" pitchFamily="2" charset="2"/>
              <a:buChar char="§"/>
            </a:pP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Y.4902/L.1602 Key </a:t>
            </a: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performance indicators related to the sustainability impacts of information and communication technology in smart sustainable </a:t>
            </a: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cities</a:t>
            </a:r>
          </a:p>
          <a:p>
            <a:pPr marL="285750" indent="-285750">
              <a:spcBef>
                <a:spcPts val="600"/>
              </a:spcBef>
              <a:buFont typeface="Wingdings" panose="05000000000000000000" pitchFamily="2" charset="2"/>
              <a:buChar char="§"/>
            </a:pPr>
            <a:r>
              <a:rPr lang="en-GB" sz="2000" b="1" dirty="0" smtClean="0">
                <a:solidFill>
                  <a:srgbClr val="FFC000"/>
                </a:solidFill>
                <a:latin typeface="Segoe UI" panose="020B0502040204020203" pitchFamily="34" charset="0"/>
                <a:ea typeface="Segoe UI" panose="020B0502040204020203" pitchFamily="34" charset="0"/>
                <a:cs typeface="Segoe UI" panose="020B0502040204020203" pitchFamily="34" charset="0"/>
              </a:rPr>
              <a:t>ITU-T Y.4903/L.1603 Key </a:t>
            </a:r>
            <a:r>
              <a:rPr lang="en-GB" sz="2000" b="1" dirty="0">
                <a:solidFill>
                  <a:srgbClr val="FFC000"/>
                </a:solidFill>
                <a:latin typeface="Segoe UI" panose="020B0502040204020203" pitchFamily="34" charset="0"/>
                <a:ea typeface="Segoe UI" panose="020B0502040204020203" pitchFamily="34" charset="0"/>
                <a:cs typeface="Segoe UI" panose="020B0502040204020203" pitchFamily="34" charset="0"/>
              </a:rPr>
              <a:t>performance indicators for smart sustainable cities to assess the achievement of sustainable development </a:t>
            </a:r>
            <a:r>
              <a:rPr lang="en-GB" sz="2000" b="1" dirty="0" smtClean="0">
                <a:solidFill>
                  <a:srgbClr val="FFC000"/>
                </a:solidFill>
                <a:latin typeface="Segoe UI" panose="020B0502040204020203" pitchFamily="34" charset="0"/>
                <a:ea typeface="Segoe UI" panose="020B0502040204020203" pitchFamily="34" charset="0"/>
                <a:cs typeface="Segoe UI" panose="020B0502040204020203" pitchFamily="34" charset="0"/>
              </a:rPr>
              <a:t>goals</a:t>
            </a:r>
            <a:r>
              <a:rPr lang="en-GB" sz="2000" dirty="0" smtClean="0">
                <a:solidFill>
                  <a:srgbClr val="FFC000"/>
                </a:solidFill>
                <a:latin typeface="Segoe UI" panose="020B0502040204020203" pitchFamily="34" charset="0"/>
                <a:ea typeface="Segoe UI" panose="020B0502040204020203" pitchFamily="34" charset="0"/>
                <a:cs typeface="Segoe UI" panose="020B0502040204020203" pitchFamily="34" charset="0"/>
              </a:rPr>
              <a:t>, </a:t>
            </a:r>
            <a:r>
              <a:rPr lang="en-GB"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is currently being revised based on the inputs of </a:t>
            </a:r>
            <a:br>
              <a:rPr lang="en-GB"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sz="2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15</a:t>
            </a:r>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UN agencies</a:t>
            </a:r>
            <a:r>
              <a:rPr lang="en-GB"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international organizations and cities</a:t>
            </a:r>
          </a:p>
          <a:p>
            <a:pPr marL="285750" indent="-285750">
              <a:spcBef>
                <a:spcPts val="600"/>
              </a:spcBef>
              <a:buFont typeface="Wingdings" panose="05000000000000000000" pitchFamily="2" charset="2"/>
              <a:buChar char="§"/>
            </a:pPr>
            <a:endPar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57331">
            <a:off x="10157305" y="1855660"/>
            <a:ext cx="1913984" cy="2556440"/>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80887" y="1538392"/>
            <a:ext cx="2044838" cy="2784765"/>
          </a:xfrm>
          <a:prstGeom prst="rect">
            <a:avLst/>
          </a:prstGeom>
        </p:spPr>
      </p:pic>
      <p:sp>
        <p:nvSpPr>
          <p:cNvPr id="12" name="Rectangle 11"/>
          <p:cNvSpPr/>
          <p:nvPr/>
        </p:nvSpPr>
        <p:spPr>
          <a:xfrm>
            <a:off x="5357558" y="5457462"/>
            <a:ext cx="1435100" cy="1310824"/>
          </a:xfrm>
          <a:prstGeom prst="rect">
            <a:avLst/>
          </a:prstGeom>
          <a:solidFill>
            <a:srgbClr val="3AAA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5.</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Measure your city’s progress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9772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6845"/>
            <a:ext cx="10972800" cy="617537"/>
          </a:xfrm>
        </p:spPr>
        <p:txBody>
          <a:bodyPr>
            <a:normAutofit/>
          </a:bodyPr>
          <a:lstStyle/>
          <a:p>
            <a:r>
              <a:rPr lang="es-ES_tradnl" sz="3200" dirty="0" smtClean="0">
                <a:latin typeface="Segoe UI" panose="020B0502040204020203" pitchFamily="34" charset="0"/>
                <a:ea typeface="Segoe UI" panose="020B0502040204020203" pitchFamily="34" charset="0"/>
                <a:cs typeface="Segoe UI" panose="020B0502040204020203" pitchFamily="34" charset="0"/>
              </a:rPr>
              <a:t>KPI </a:t>
            </a:r>
            <a:r>
              <a:rPr lang="es-ES_tradnl" sz="3200" dirty="0" err="1" smtClean="0">
                <a:latin typeface="Segoe UI" panose="020B0502040204020203" pitchFamily="34" charset="0"/>
                <a:ea typeface="Segoe UI" panose="020B0502040204020203" pitchFamily="34" charset="0"/>
                <a:cs typeface="Segoe UI" panose="020B0502040204020203" pitchFamily="34" charset="0"/>
              </a:rPr>
              <a:t>structure</a:t>
            </a:r>
            <a:endParaRPr lang="es-ES_tradnl" sz="3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ounded Rectangle 3"/>
          <p:cNvSpPr/>
          <p:nvPr/>
        </p:nvSpPr>
        <p:spPr>
          <a:xfrm>
            <a:off x="213755" y="1735133"/>
            <a:ext cx="2196936" cy="617517"/>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err="1" smtClean="0">
                <a:latin typeface="Segoe UI" panose="020B0502040204020203" pitchFamily="34" charset="0"/>
                <a:ea typeface="Segoe UI" panose="020B0502040204020203" pitchFamily="34" charset="0"/>
                <a:cs typeface="Segoe UI" panose="020B0502040204020203" pitchFamily="34" charset="0"/>
              </a:rPr>
              <a:t>Economy</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5" name="Rounded Rectangle 4"/>
          <p:cNvSpPr/>
          <p:nvPr/>
        </p:nvSpPr>
        <p:spPr>
          <a:xfrm>
            <a:off x="4971805" y="1139343"/>
            <a:ext cx="5229102" cy="1809096"/>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500">
              <a:latin typeface="Segoe UI" panose="020B0502040204020203" pitchFamily="34" charset="0"/>
              <a:ea typeface="Segoe UI" panose="020B0502040204020203" pitchFamily="34" charset="0"/>
              <a:cs typeface="Segoe UI" panose="020B0502040204020203" pitchFamily="34" charset="0"/>
            </a:endParaRPr>
          </a:p>
        </p:txBody>
      </p:sp>
      <p:sp>
        <p:nvSpPr>
          <p:cNvPr id="7" name="Rounded Rectangle 6"/>
          <p:cNvSpPr/>
          <p:nvPr/>
        </p:nvSpPr>
        <p:spPr>
          <a:xfrm>
            <a:off x="2612572" y="1265068"/>
            <a:ext cx="2196936" cy="1557647"/>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s-ES_tradnl" sz="1600" dirty="0" smtClean="0">
                <a:latin typeface="Segoe UI" panose="020B0502040204020203" pitchFamily="34" charset="0"/>
                <a:ea typeface="Segoe UI" panose="020B0502040204020203" pitchFamily="34" charset="0"/>
                <a:cs typeface="Segoe UI" panose="020B0502040204020203" pitchFamily="34" charset="0"/>
              </a:rPr>
              <a:t>ICT</a:t>
            </a:r>
          </a:p>
          <a:p>
            <a:pPr marL="285750" indent="-285750">
              <a:buFont typeface="Wingdings" panose="05000000000000000000" pitchFamily="2" charset="2"/>
              <a:buChar char="§"/>
            </a:pPr>
            <a:r>
              <a:rPr lang="es-ES_tradnl" sz="1600" dirty="0" err="1" smtClean="0">
                <a:latin typeface="Segoe UI" panose="020B0502040204020203" pitchFamily="34" charset="0"/>
                <a:ea typeface="Segoe UI" panose="020B0502040204020203" pitchFamily="34" charset="0"/>
                <a:cs typeface="Segoe UI" panose="020B0502040204020203" pitchFamily="34" charset="0"/>
              </a:rPr>
              <a:t>Infrastructure</a:t>
            </a:r>
            <a:endParaRPr lang="es-ES_tradnl"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600" dirty="0" err="1" smtClean="0">
                <a:latin typeface="Segoe UI" panose="020B0502040204020203" pitchFamily="34" charset="0"/>
                <a:ea typeface="Segoe UI" panose="020B0502040204020203" pitchFamily="34" charset="0"/>
                <a:cs typeface="Segoe UI" panose="020B0502040204020203" pitchFamily="34" charset="0"/>
              </a:rPr>
              <a:t>Productivity</a:t>
            </a:r>
            <a:endParaRPr lang="es-ES_tradnl" sz="16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Rounded Rectangle 7"/>
          <p:cNvSpPr/>
          <p:nvPr/>
        </p:nvSpPr>
        <p:spPr>
          <a:xfrm>
            <a:off x="199901" y="3670377"/>
            <a:ext cx="2196936" cy="617517"/>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err="1" smtClean="0">
                <a:latin typeface="Segoe UI" panose="020B0502040204020203" pitchFamily="34" charset="0"/>
                <a:ea typeface="Segoe UI" panose="020B0502040204020203" pitchFamily="34" charset="0"/>
                <a:cs typeface="Segoe UI" panose="020B0502040204020203" pitchFamily="34" charset="0"/>
              </a:rPr>
              <a:t>Environment</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9" name="Rounded Rectangle 8"/>
          <p:cNvSpPr/>
          <p:nvPr/>
        </p:nvSpPr>
        <p:spPr>
          <a:xfrm>
            <a:off x="4971805" y="3073735"/>
            <a:ext cx="5242956" cy="1810800"/>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latin typeface="Segoe UI" panose="020B0502040204020203" pitchFamily="34" charset="0"/>
              <a:ea typeface="Segoe UI" panose="020B0502040204020203" pitchFamily="34" charset="0"/>
              <a:cs typeface="Segoe UI" panose="020B0502040204020203" pitchFamily="34" charset="0"/>
            </a:endParaRPr>
          </a:p>
        </p:txBody>
      </p:sp>
      <p:sp>
        <p:nvSpPr>
          <p:cNvPr id="10" name="Rounded Rectangle 9"/>
          <p:cNvSpPr/>
          <p:nvPr/>
        </p:nvSpPr>
        <p:spPr>
          <a:xfrm>
            <a:off x="2598718" y="3200312"/>
            <a:ext cx="2196936" cy="1557647"/>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s-ES_tradnl" sz="1600" dirty="0" err="1" smtClean="0">
                <a:latin typeface="Segoe UI" panose="020B0502040204020203" pitchFamily="34" charset="0"/>
                <a:ea typeface="Segoe UI" panose="020B0502040204020203" pitchFamily="34" charset="0"/>
                <a:cs typeface="Segoe UI" panose="020B0502040204020203" pitchFamily="34" charset="0"/>
              </a:rPr>
              <a:t>Energy</a:t>
            </a:r>
            <a:endParaRPr lang="es-ES_tradnl"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600" dirty="0" err="1" smtClean="0">
                <a:latin typeface="Segoe UI" panose="020B0502040204020203" pitchFamily="34" charset="0"/>
                <a:ea typeface="Segoe UI" panose="020B0502040204020203" pitchFamily="34" charset="0"/>
                <a:cs typeface="Segoe UI" panose="020B0502040204020203" pitchFamily="34" charset="0"/>
              </a:rPr>
              <a:t>Environment</a:t>
            </a:r>
            <a:endParaRPr lang="es-ES_tradnl" sz="16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600" dirty="0" err="1" smtClean="0">
                <a:latin typeface="Segoe UI" panose="020B0502040204020203" pitchFamily="34" charset="0"/>
                <a:ea typeface="Segoe UI" panose="020B0502040204020203" pitchFamily="34" charset="0"/>
                <a:cs typeface="Segoe UI" panose="020B0502040204020203" pitchFamily="34" charset="0"/>
              </a:rPr>
              <a:t>Infrastructure</a:t>
            </a:r>
            <a:endParaRPr lang="es-ES_tradnl"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ounded Rectangle 10"/>
          <p:cNvSpPr/>
          <p:nvPr/>
        </p:nvSpPr>
        <p:spPr>
          <a:xfrm>
            <a:off x="213755" y="5563575"/>
            <a:ext cx="2196936" cy="617517"/>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err="1" smtClean="0">
                <a:latin typeface="Segoe UI" panose="020B0502040204020203" pitchFamily="34" charset="0"/>
                <a:ea typeface="Segoe UI" panose="020B0502040204020203" pitchFamily="34" charset="0"/>
                <a:cs typeface="Segoe UI" panose="020B0502040204020203" pitchFamily="34" charset="0"/>
              </a:rPr>
              <a:t>Society</a:t>
            </a:r>
            <a:r>
              <a:rPr lang="es-ES_tradnl" b="1" dirty="0" smtClean="0">
                <a:latin typeface="Segoe UI" panose="020B0502040204020203" pitchFamily="34" charset="0"/>
                <a:ea typeface="Segoe UI" panose="020B0502040204020203" pitchFamily="34" charset="0"/>
                <a:cs typeface="Segoe UI" panose="020B0502040204020203" pitchFamily="34" charset="0"/>
              </a:rPr>
              <a:t> and culture</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ounded Rectangle 11"/>
          <p:cNvSpPr/>
          <p:nvPr/>
        </p:nvSpPr>
        <p:spPr>
          <a:xfrm>
            <a:off x="4971805" y="4966933"/>
            <a:ext cx="5310250" cy="181080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latin typeface="Segoe UI" panose="020B0502040204020203" pitchFamily="34" charset="0"/>
              <a:ea typeface="Segoe UI" panose="020B0502040204020203" pitchFamily="34" charset="0"/>
              <a:cs typeface="Segoe UI" panose="020B0502040204020203" pitchFamily="34" charset="0"/>
            </a:endParaRPr>
          </a:p>
        </p:txBody>
      </p:sp>
      <p:sp>
        <p:nvSpPr>
          <p:cNvPr id="13" name="Rounded Rectangle 12"/>
          <p:cNvSpPr/>
          <p:nvPr/>
        </p:nvSpPr>
        <p:spPr>
          <a:xfrm>
            <a:off x="2612572" y="5093510"/>
            <a:ext cx="2196936" cy="1557647"/>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s-ES_tradnl" sz="1600" dirty="0" err="1" smtClean="0">
                <a:latin typeface="Segoe UI" panose="020B0502040204020203" pitchFamily="34" charset="0"/>
                <a:ea typeface="Segoe UI" panose="020B0502040204020203" pitchFamily="34" charset="0"/>
                <a:cs typeface="Segoe UI" panose="020B0502040204020203" pitchFamily="34" charset="0"/>
              </a:rPr>
              <a:t>Education</a:t>
            </a:r>
            <a:r>
              <a:rPr lang="es-ES_tradnl" sz="1600" dirty="0" smtClean="0">
                <a:latin typeface="Segoe UI" panose="020B0502040204020203" pitchFamily="34" charset="0"/>
                <a:ea typeface="Segoe UI" panose="020B0502040204020203" pitchFamily="34" charset="0"/>
                <a:cs typeface="Segoe UI" panose="020B0502040204020203" pitchFamily="34" charset="0"/>
              </a:rPr>
              <a:t>, </a:t>
            </a:r>
            <a:r>
              <a:rPr lang="es-ES_tradnl" sz="1600" dirty="0" err="1" smtClean="0">
                <a:latin typeface="Segoe UI" panose="020B0502040204020203" pitchFamily="34" charset="0"/>
                <a:ea typeface="Segoe UI" panose="020B0502040204020203" pitchFamily="34" charset="0"/>
                <a:cs typeface="Segoe UI" panose="020B0502040204020203" pitchFamily="34" charset="0"/>
              </a:rPr>
              <a:t>health</a:t>
            </a:r>
            <a:r>
              <a:rPr lang="es-ES_tradnl" sz="1600" dirty="0" smtClean="0">
                <a:latin typeface="Segoe UI" panose="020B0502040204020203" pitchFamily="34" charset="0"/>
                <a:ea typeface="Segoe UI" panose="020B0502040204020203" pitchFamily="34" charset="0"/>
                <a:cs typeface="Segoe UI" panose="020B0502040204020203" pitchFamily="34" charset="0"/>
              </a:rPr>
              <a:t> and culture</a:t>
            </a:r>
          </a:p>
          <a:p>
            <a:pPr marL="285750" indent="-285750">
              <a:buFont typeface="Wingdings" panose="05000000000000000000" pitchFamily="2" charset="2"/>
              <a:buChar char="§"/>
            </a:pPr>
            <a:r>
              <a:rPr lang="es-ES_tradnl" sz="1600" dirty="0" smtClean="0">
                <a:latin typeface="Segoe UI" panose="020B0502040204020203" pitchFamily="34" charset="0"/>
                <a:ea typeface="Segoe UI" panose="020B0502040204020203" pitchFamily="34" charset="0"/>
                <a:cs typeface="Segoe UI" panose="020B0502040204020203" pitchFamily="34" charset="0"/>
              </a:rPr>
              <a:t>Safety, </a:t>
            </a:r>
            <a:r>
              <a:rPr lang="es-ES_tradnl" sz="1600" dirty="0" err="1" smtClean="0">
                <a:latin typeface="Segoe UI" panose="020B0502040204020203" pitchFamily="34" charset="0"/>
                <a:ea typeface="Segoe UI" panose="020B0502040204020203" pitchFamily="34" charset="0"/>
                <a:cs typeface="Segoe UI" panose="020B0502040204020203" pitchFamily="34" charset="0"/>
              </a:rPr>
              <a:t>housing</a:t>
            </a:r>
            <a:r>
              <a:rPr lang="es-ES_tradnl" sz="1600" dirty="0" smtClean="0">
                <a:latin typeface="Segoe UI" panose="020B0502040204020203" pitchFamily="34" charset="0"/>
                <a:ea typeface="Segoe UI" panose="020B0502040204020203" pitchFamily="34" charset="0"/>
                <a:cs typeface="Segoe UI" panose="020B0502040204020203" pitchFamily="34" charset="0"/>
              </a:rPr>
              <a:t> and social </a:t>
            </a:r>
            <a:r>
              <a:rPr lang="es-ES_tradnl" sz="1600" dirty="0" err="1" smtClean="0">
                <a:latin typeface="Segoe UI" panose="020B0502040204020203" pitchFamily="34" charset="0"/>
                <a:ea typeface="Segoe UI" panose="020B0502040204020203" pitchFamily="34" charset="0"/>
                <a:cs typeface="Segoe UI" panose="020B0502040204020203" pitchFamily="34" charset="0"/>
              </a:rPr>
              <a:t>inclusion</a:t>
            </a:r>
            <a:endParaRPr lang="es-ES_tradnl"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5162798" y="1189811"/>
            <a:ext cx="2165269" cy="1708160"/>
          </a:xfrm>
          <a:prstGeom prst="rect">
            <a:avLst/>
          </a:prstGeom>
          <a:noFill/>
        </p:spPr>
        <p:txBody>
          <a:bodyPr wrap="square" rtlCol="0">
            <a:spAutoFit/>
          </a:bodyPr>
          <a:lstStyle/>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Building</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Electricity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Supply</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Employment</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ICT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infrastructure</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Innovation</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Noise</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endParaRPr lang="es-ES_tradnl" sz="15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7586356" y="1189811"/>
            <a:ext cx="2695699" cy="1708160"/>
          </a:xfrm>
          <a:prstGeom prst="rect">
            <a:avLst/>
          </a:prstGeom>
          <a:noFill/>
        </p:spPr>
        <p:txBody>
          <a:bodyPr wrap="square" rtlCol="0">
            <a:spAutoFit/>
          </a:bodyPr>
          <a:lstStyle/>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Productivity</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Public</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sector</a:t>
            </a: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Roads</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Transport</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Urban</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planning</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Waste</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and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sanitation</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Water</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supply</a:t>
            </a:r>
            <a:endParaRPr lang="es-ES_tradnl" sz="15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5120245" y="3325530"/>
            <a:ext cx="2327561" cy="1477328"/>
          </a:xfrm>
          <a:prstGeom prst="rect">
            <a:avLst/>
          </a:prstGeom>
          <a:noFill/>
        </p:spPr>
        <p:txBody>
          <a:bodyPr wrap="square" rtlCol="0">
            <a:spAutoFit/>
          </a:bodyPr>
          <a:lstStyle/>
          <a:p>
            <a:pPr marL="285750" indent="-285750">
              <a:buFont typeface="Wingdings" panose="05000000000000000000" pitchFamily="2" charset="2"/>
              <a:buChar char="§"/>
            </a:pP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Air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quality</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Energy</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Environmental</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quality</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Health</a:t>
            </a:r>
            <a:r>
              <a:rPr lang="es-ES_tradnl" sz="15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infrastructure</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Noise</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endParaRPr lang="es-ES_tradnl" sz="15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7663544" y="3240471"/>
            <a:ext cx="2335479" cy="1477328"/>
          </a:xfrm>
          <a:prstGeom prst="rect">
            <a:avLst/>
          </a:prstGeom>
          <a:noFill/>
        </p:spPr>
        <p:txBody>
          <a:bodyPr wrap="square" rtlCol="0">
            <a:spAutoFit/>
          </a:bodyPr>
          <a:lstStyle/>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Public</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spaces</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nature</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and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biodiversity</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Waste</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and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sanitation</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Warer</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and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sanitation</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Water</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supply</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endParaRPr lang="es-ES_tradnl" sz="15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Flowchart: Terminator 19"/>
          <p:cNvSpPr/>
          <p:nvPr/>
        </p:nvSpPr>
        <p:spPr>
          <a:xfrm>
            <a:off x="10312727" y="1372349"/>
            <a:ext cx="1720065" cy="515826"/>
          </a:xfrm>
          <a:prstGeom prst="flowChartTerminator">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b="1" dirty="0" smtClean="0">
                <a:latin typeface="Segoe UI" panose="020B0502040204020203" pitchFamily="34" charset="0"/>
                <a:ea typeface="Segoe UI" panose="020B0502040204020203" pitchFamily="34" charset="0"/>
                <a:cs typeface="Segoe UI" panose="020B0502040204020203" pitchFamily="34" charset="0"/>
              </a:rPr>
              <a:t>Core: 22</a:t>
            </a:r>
            <a:endParaRPr lang="es-ES_tradnl" sz="1600" b="1" dirty="0">
              <a:latin typeface="Segoe UI" panose="020B0502040204020203" pitchFamily="34" charset="0"/>
              <a:ea typeface="Segoe UI" panose="020B0502040204020203" pitchFamily="34" charset="0"/>
              <a:cs typeface="Segoe UI" panose="020B0502040204020203" pitchFamily="34" charset="0"/>
            </a:endParaRPr>
          </a:p>
        </p:txBody>
      </p:sp>
      <p:sp>
        <p:nvSpPr>
          <p:cNvPr id="21" name="Flowchart: Terminator 20"/>
          <p:cNvSpPr/>
          <p:nvPr/>
        </p:nvSpPr>
        <p:spPr>
          <a:xfrm>
            <a:off x="10321514" y="2047923"/>
            <a:ext cx="1720065" cy="515826"/>
          </a:xfrm>
          <a:prstGeom prst="flowChartTerminator">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b="1" dirty="0" err="1" smtClean="0">
                <a:latin typeface="Segoe UI" panose="020B0502040204020203" pitchFamily="34" charset="0"/>
                <a:ea typeface="Segoe UI" panose="020B0502040204020203" pitchFamily="34" charset="0"/>
                <a:cs typeface="Segoe UI" panose="020B0502040204020203" pitchFamily="34" charset="0"/>
              </a:rPr>
              <a:t>Advanced</a:t>
            </a:r>
            <a:r>
              <a:rPr lang="es-ES_tradnl" sz="1600" b="1" dirty="0" smtClean="0">
                <a:latin typeface="Segoe UI" panose="020B0502040204020203" pitchFamily="34" charset="0"/>
                <a:ea typeface="Segoe UI" panose="020B0502040204020203" pitchFamily="34" charset="0"/>
                <a:cs typeface="Segoe UI" panose="020B0502040204020203" pitchFamily="34" charset="0"/>
              </a:rPr>
              <a:t>: 16 </a:t>
            </a:r>
            <a:endParaRPr lang="es-ES_tradnl" sz="1600" b="1" dirty="0">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5162799" y="5133669"/>
            <a:ext cx="2165269" cy="1477328"/>
          </a:xfrm>
          <a:prstGeom prst="rect">
            <a:avLst/>
          </a:prstGeom>
          <a:noFill/>
        </p:spPr>
        <p:txBody>
          <a:bodyPr wrap="square" rtlCol="0">
            <a:spAutoFit/>
          </a:bodyPr>
          <a:lstStyle/>
          <a:p>
            <a:pPr marL="285750" indent="-285750">
              <a:buFont typeface="Wingdings" panose="05000000000000000000" pitchFamily="2" charset="2"/>
              <a:buChar char="§"/>
            </a:pP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Culture</a:t>
            </a: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Education</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Food</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Security</a:t>
            </a: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Health</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Housing</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Poverty</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7663544" y="5249086"/>
            <a:ext cx="2165269" cy="1477328"/>
          </a:xfrm>
          <a:prstGeom prst="rect">
            <a:avLst/>
          </a:prstGeom>
          <a:noFill/>
        </p:spPr>
        <p:txBody>
          <a:bodyPr wrap="square" rtlCol="0">
            <a:spAutoFit/>
          </a:bodyPr>
          <a:lstStyle/>
          <a:p>
            <a:pPr marL="285750" indent="-285750">
              <a:buFont typeface="Wingdings" panose="05000000000000000000" pitchFamily="2" charset="2"/>
              <a:buChar char="§"/>
            </a:pP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Safety -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disaster</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Safety -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disaster</a:t>
            </a: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relief</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Safety –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emergency</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Safety – ICT</a:t>
            </a:r>
          </a:p>
          <a:p>
            <a:pPr marL="285750" indent="-285750">
              <a:buFont typeface="Wingdings" panose="05000000000000000000" pitchFamily="2" charset="2"/>
              <a:buChar char="§"/>
            </a:pPr>
            <a:r>
              <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Social </a:t>
            </a:r>
            <a:r>
              <a:rPr lang="es-ES_tradnl" sz="15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inclusion</a:t>
            </a:r>
            <a:endParaRPr lang="es-ES_tradnl" sz="15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Flowchart: Terminator 23"/>
          <p:cNvSpPr/>
          <p:nvPr/>
        </p:nvSpPr>
        <p:spPr>
          <a:xfrm>
            <a:off x="10330543" y="3335556"/>
            <a:ext cx="1720800" cy="515826"/>
          </a:xfrm>
          <a:prstGeom prst="flowChartTerminator">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b="1" dirty="0" smtClean="0">
                <a:latin typeface="Segoe UI" panose="020B0502040204020203" pitchFamily="34" charset="0"/>
                <a:ea typeface="Segoe UI" panose="020B0502040204020203" pitchFamily="34" charset="0"/>
                <a:cs typeface="Segoe UI" panose="020B0502040204020203" pitchFamily="34" charset="0"/>
              </a:rPr>
              <a:t>Core: 19</a:t>
            </a:r>
            <a:endParaRPr lang="es-ES_tradnl" sz="1600" b="1" dirty="0">
              <a:latin typeface="Segoe UI" panose="020B0502040204020203" pitchFamily="34" charset="0"/>
              <a:ea typeface="Segoe UI" panose="020B0502040204020203" pitchFamily="34" charset="0"/>
              <a:cs typeface="Segoe UI" panose="020B0502040204020203" pitchFamily="34" charset="0"/>
            </a:endParaRPr>
          </a:p>
        </p:txBody>
      </p:sp>
      <p:sp>
        <p:nvSpPr>
          <p:cNvPr id="25" name="Flowchart: Terminator 24"/>
          <p:cNvSpPr/>
          <p:nvPr/>
        </p:nvSpPr>
        <p:spPr>
          <a:xfrm>
            <a:off x="10330543" y="4003782"/>
            <a:ext cx="1720800" cy="515826"/>
          </a:xfrm>
          <a:prstGeom prst="flowChartTerminator">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b="1" dirty="0" err="1" smtClean="0">
                <a:latin typeface="Segoe UI" panose="020B0502040204020203" pitchFamily="34" charset="0"/>
                <a:ea typeface="Segoe UI" panose="020B0502040204020203" pitchFamily="34" charset="0"/>
                <a:cs typeface="Segoe UI" panose="020B0502040204020203" pitchFamily="34" charset="0"/>
              </a:rPr>
              <a:t>Advanced</a:t>
            </a:r>
            <a:r>
              <a:rPr lang="es-ES_tradnl" sz="1600" b="1" dirty="0" smtClean="0">
                <a:latin typeface="Segoe UI" panose="020B0502040204020203" pitchFamily="34" charset="0"/>
                <a:ea typeface="Segoe UI" panose="020B0502040204020203" pitchFamily="34" charset="0"/>
                <a:cs typeface="Segoe UI" panose="020B0502040204020203" pitchFamily="34" charset="0"/>
              </a:rPr>
              <a:t>: 7</a:t>
            </a:r>
            <a:endParaRPr lang="es-ES_tradnl" sz="1600" b="1" dirty="0">
              <a:latin typeface="Segoe UI" panose="020B0502040204020203" pitchFamily="34" charset="0"/>
              <a:ea typeface="Segoe UI" panose="020B0502040204020203" pitchFamily="34" charset="0"/>
              <a:cs typeface="Segoe UI" panose="020B0502040204020203" pitchFamily="34" charset="0"/>
            </a:endParaRPr>
          </a:p>
        </p:txBody>
      </p:sp>
      <p:sp>
        <p:nvSpPr>
          <p:cNvPr id="26" name="Flowchart: Terminator 25"/>
          <p:cNvSpPr/>
          <p:nvPr/>
        </p:nvSpPr>
        <p:spPr>
          <a:xfrm>
            <a:off x="10408727" y="5200042"/>
            <a:ext cx="1720800" cy="515826"/>
          </a:xfrm>
          <a:prstGeom prst="flowChartTerminator">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b="1" dirty="0" smtClean="0">
                <a:latin typeface="Segoe UI" panose="020B0502040204020203" pitchFamily="34" charset="0"/>
                <a:ea typeface="Segoe UI" panose="020B0502040204020203" pitchFamily="34" charset="0"/>
                <a:cs typeface="Segoe UI" panose="020B0502040204020203" pitchFamily="34" charset="0"/>
              </a:rPr>
              <a:t>Core: 9</a:t>
            </a:r>
            <a:endParaRPr lang="es-ES_tradnl" sz="1600" b="1" dirty="0">
              <a:latin typeface="Segoe UI" panose="020B0502040204020203" pitchFamily="34" charset="0"/>
              <a:ea typeface="Segoe UI" panose="020B0502040204020203" pitchFamily="34" charset="0"/>
              <a:cs typeface="Segoe UI" panose="020B0502040204020203" pitchFamily="34" charset="0"/>
            </a:endParaRPr>
          </a:p>
        </p:txBody>
      </p:sp>
      <p:sp>
        <p:nvSpPr>
          <p:cNvPr id="27" name="Flowchart: Terminator 26"/>
          <p:cNvSpPr/>
          <p:nvPr/>
        </p:nvSpPr>
        <p:spPr>
          <a:xfrm>
            <a:off x="10408727" y="5864337"/>
            <a:ext cx="1720800" cy="515826"/>
          </a:xfrm>
          <a:prstGeom prst="flowChartTerminator">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b="1" dirty="0" err="1" smtClean="0">
                <a:latin typeface="Segoe UI" panose="020B0502040204020203" pitchFamily="34" charset="0"/>
                <a:ea typeface="Segoe UI" panose="020B0502040204020203" pitchFamily="34" charset="0"/>
                <a:cs typeface="Segoe UI" panose="020B0502040204020203" pitchFamily="34" charset="0"/>
              </a:rPr>
              <a:t>Advanced</a:t>
            </a:r>
            <a:r>
              <a:rPr lang="es-ES_tradnl" sz="1600" b="1" dirty="0" smtClean="0">
                <a:latin typeface="Segoe UI" panose="020B0502040204020203" pitchFamily="34" charset="0"/>
                <a:ea typeface="Segoe UI" panose="020B0502040204020203" pitchFamily="34" charset="0"/>
                <a:cs typeface="Segoe UI" panose="020B0502040204020203" pitchFamily="34" charset="0"/>
              </a:rPr>
              <a:t>: 16</a:t>
            </a:r>
            <a:endParaRPr lang="es-ES_tradnl" sz="1600" b="1" dirty="0">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213755" y="644382"/>
            <a:ext cx="2196936" cy="369332"/>
          </a:xfrm>
          <a:prstGeom prst="rect">
            <a:avLst/>
          </a:prstGeom>
          <a:noFill/>
        </p:spPr>
        <p:txBody>
          <a:bodyPr wrap="square" rtlCol="0">
            <a:spAutoFit/>
          </a:bodyPr>
          <a:lstStyle/>
          <a:p>
            <a:pPr algn="ctr"/>
            <a:r>
              <a:rPr lang="es-ES_tradnl"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Dimension</a:t>
            </a:r>
            <a:endParaRPr lang="es-ES_tradnl"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2563091" y="641907"/>
            <a:ext cx="2196936" cy="369332"/>
          </a:xfrm>
          <a:prstGeom prst="rect">
            <a:avLst/>
          </a:prstGeom>
          <a:noFill/>
        </p:spPr>
        <p:txBody>
          <a:bodyPr wrap="square" rtlCol="0">
            <a:spAutoFit/>
          </a:bodyPr>
          <a:lstStyle/>
          <a:p>
            <a:pPr algn="ctr"/>
            <a:r>
              <a:rPr lang="es-ES_tradnl"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Subgroup</a:t>
            </a:r>
            <a:endParaRPr lang="es-ES_tradnl"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6349338" y="603275"/>
            <a:ext cx="2196936" cy="369332"/>
          </a:xfrm>
          <a:prstGeom prst="rect">
            <a:avLst/>
          </a:prstGeom>
          <a:noFill/>
        </p:spPr>
        <p:txBody>
          <a:bodyPr wrap="square" rtlCol="0">
            <a:spAutoFit/>
          </a:bodyPr>
          <a:lstStyle/>
          <a:p>
            <a:pPr algn="ctr"/>
            <a:r>
              <a:rPr lang="es-ES_tradnl"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Sub-</a:t>
            </a:r>
            <a:r>
              <a:rPr lang="es-ES_tradnl"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dimension</a:t>
            </a:r>
            <a:endParaRPr lang="es-ES_tradnl"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60557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54239" y="125609"/>
            <a:ext cx="8686800" cy="662163"/>
            <a:chOff x="838200" y="304800"/>
            <a:chExt cx="7620000" cy="777706"/>
          </a:xfrm>
        </p:grpSpPr>
        <p:sp>
          <p:nvSpPr>
            <p:cNvPr id="4" name="Rectangle 3"/>
            <p:cNvSpPr/>
            <p:nvPr/>
          </p:nvSpPr>
          <p:spPr>
            <a:xfrm>
              <a:off x="838200" y="304800"/>
              <a:ext cx="7620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ECONOMY</a:t>
              </a:r>
            </a:p>
          </p:txBody>
        </p:sp>
        <p:sp>
          <p:nvSpPr>
            <p:cNvPr id="5" name="Rectangle 4"/>
            <p:cNvSpPr/>
            <p:nvPr/>
          </p:nvSpPr>
          <p:spPr>
            <a:xfrm>
              <a:off x="2440973" y="756979"/>
              <a:ext cx="4411579" cy="325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ICT</a:t>
              </a:r>
            </a:p>
          </p:txBody>
        </p:sp>
      </p:grpSp>
      <p:grpSp>
        <p:nvGrpSpPr>
          <p:cNvPr id="57" name="Group 56"/>
          <p:cNvGrpSpPr/>
          <p:nvPr/>
        </p:nvGrpSpPr>
        <p:grpSpPr>
          <a:xfrm>
            <a:off x="1754241" y="791583"/>
            <a:ext cx="8686799" cy="369332"/>
            <a:chOff x="0" y="1272254"/>
            <a:chExt cx="9144000" cy="461004"/>
          </a:xfrm>
        </p:grpSpPr>
        <p:cxnSp>
          <p:nvCxnSpPr>
            <p:cNvPr id="21" name="Straight Connector 20"/>
            <p:cNvCxnSpPr/>
            <p:nvPr/>
          </p:nvCxnSpPr>
          <p:spPr>
            <a:xfrm>
              <a:off x="0" y="1447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27298" y="1272254"/>
              <a:ext cx="1828800" cy="461004"/>
            </a:xfrm>
            <a:prstGeom prst="rect">
              <a:avLst/>
            </a:prstGeom>
            <a:solidFill>
              <a:schemeClr val="bg1"/>
            </a:solidFill>
          </p:spPr>
          <p:txBody>
            <a:bodyPr wrap="square" rtlCol="0">
              <a:spAutoFit/>
            </a:bodyPr>
            <a:lstStyle/>
            <a:p>
              <a:pPr algn="ctr"/>
              <a:r>
                <a:rPr lang="en-US" i="1" dirty="0"/>
                <a:t>CORE</a:t>
              </a:r>
            </a:p>
          </p:txBody>
        </p:sp>
        <p:sp>
          <p:nvSpPr>
            <p:cNvPr id="22" name="Double Brace 21"/>
            <p:cNvSpPr/>
            <p:nvPr/>
          </p:nvSpPr>
          <p:spPr>
            <a:xfrm>
              <a:off x="3527298" y="1315235"/>
              <a:ext cx="1828800" cy="2286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43" name="Rectangle 42"/>
          <p:cNvSpPr/>
          <p:nvPr/>
        </p:nvSpPr>
        <p:spPr>
          <a:xfrm>
            <a:off x="210553" y="1106923"/>
            <a:ext cx="1672377" cy="102266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Internet access in households</a:t>
            </a:r>
            <a:r>
              <a:rPr lang="en-US" sz="1200" dirty="0">
                <a:solidFill>
                  <a:schemeClr val="tx1"/>
                </a:solidFill>
              </a:rPr>
              <a:t/>
            </a:r>
            <a:br>
              <a:rPr lang="en-US" sz="1200" dirty="0">
                <a:solidFill>
                  <a:schemeClr val="tx1"/>
                </a:solidFill>
              </a:rPr>
            </a:br>
            <a:r>
              <a:rPr lang="en-CA" sz="1100" dirty="0">
                <a:solidFill>
                  <a:schemeClr val="tx1"/>
                </a:solidFill>
              </a:rPr>
              <a:t>Percentage of households with Internet access </a:t>
            </a:r>
            <a:endParaRPr lang="en-US" sz="1100" dirty="0">
              <a:solidFill>
                <a:schemeClr val="tx1"/>
              </a:solidFill>
            </a:endParaRPr>
          </a:p>
        </p:txBody>
      </p:sp>
      <p:sp>
        <p:nvSpPr>
          <p:cNvPr id="44" name="Rectangle 43"/>
          <p:cNvSpPr/>
          <p:nvPr/>
        </p:nvSpPr>
        <p:spPr>
          <a:xfrm>
            <a:off x="7550724" y="1122690"/>
            <a:ext cx="1720549" cy="104607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Household with a computer</a:t>
            </a:r>
          </a:p>
          <a:p>
            <a:pPr algn="ctr"/>
            <a:r>
              <a:rPr lang="en-CA" sz="1100" dirty="0">
                <a:solidFill>
                  <a:schemeClr val="tx1"/>
                </a:solidFill>
              </a:rPr>
              <a:t>Percentage of households with at least one computer</a:t>
            </a:r>
            <a:endParaRPr lang="en-US" sz="1100" dirty="0">
              <a:solidFill>
                <a:schemeClr val="tx1"/>
              </a:solidFill>
            </a:endParaRPr>
          </a:p>
        </p:txBody>
      </p:sp>
      <p:sp>
        <p:nvSpPr>
          <p:cNvPr id="46" name="Rectangle 45"/>
          <p:cNvSpPr/>
          <p:nvPr/>
        </p:nvSpPr>
        <p:spPr>
          <a:xfrm>
            <a:off x="9349977" y="1134003"/>
            <a:ext cx="1694156" cy="102344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Fixed broadband subscriptions</a:t>
            </a:r>
          </a:p>
          <a:p>
            <a:pPr algn="ctr"/>
            <a:r>
              <a:rPr lang="en-CA" sz="1100" dirty="0">
                <a:solidFill>
                  <a:schemeClr val="tx1"/>
                </a:solidFill>
              </a:rPr>
              <a:t>Households with Fixed (wired) broadband.</a:t>
            </a:r>
            <a:endParaRPr lang="en-US" sz="1100" dirty="0">
              <a:solidFill>
                <a:schemeClr val="tx1"/>
              </a:solidFill>
            </a:endParaRPr>
          </a:p>
        </p:txBody>
      </p:sp>
      <p:sp>
        <p:nvSpPr>
          <p:cNvPr id="35" name="Rectangle 34"/>
          <p:cNvSpPr/>
          <p:nvPr/>
        </p:nvSpPr>
        <p:spPr>
          <a:xfrm>
            <a:off x="210553" y="2270126"/>
            <a:ext cx="1673227" cy="10327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Wireless broadband subscriptions</a:t>
            </a:r>
            <a:br>
              <a:rPr lang="en-US" sz="1100" b="1" dirty="0">
                <a:solidFill>
                  <a:schemeClr val="tx1"/>
                </a:solidFill>
              </a:rPr>
            </a:br>
            <a:r>
              <a:rPr lang="en-CA" sz="1050" dirty="0">
                <a:solidFill>
                  <a:schemeClr val="tx1"/>
                </a:solidFill>
              </a:rPr>
              <a:t>Wireless-broadband subscriptions per 100 inhabitants. </a:t>
            </a:r>
            <a:endParaRPr lang="en-US" sz="1050" dirty="0">
              <a:solidFill>
                <a:schemeClr val="tx1"/>
              </a:solidFill>
            </a:endParaRPr>
          </a:p>
        </p:txBody>
      </p:sp>
      <p:sp>
        <p:nvSpPr>
          <p:cNvPr id="36" name="Rectangle 35"/>
          <p:cNvSpPr/>
          <p:nvPr/>
        </p:nvSpPr>
        <p:spPr>
          <a:xfrm>
            <a:off x="3952218" y="1112699"/>
            <a:ext cx="1678018" cy="10350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chemeClr val="tx1"/>
                </a:solidFill>
              </a:rPr>
              <a:t>Availability of smart water meters</a:t>
            </a:r>
            <a:r>
              <a:rPr lang="en-CA" sz="1050" dirty="0">
                <a:solidFill>
                  <a:schemeClr val="tx1"/>
                </a:solidFill>
              </a:rPr>
              <a:t/>
            </a:r>
            <a:br>
              <a:rPr lang="en-CA" sz="1050" dirty="0">
                <a:solidFill>
                  <a:schemeClr val="tx1"/>
                </a:solidFill>
              </a:rPr>
            </a:br>
            <a:r>
              <a:rPr lang="en-CA" sz="1000" dirty="0">
                <a:solidFill>
                  <a:schemeClr val="tx1"/>
                </a:solidFill>
              </a:rPr>
              <a:t>Proportion of the water consumers with smart water meters.</a:t>
            </a:r>
            <a:endParaRPr lang="en-US" sz="1000" dirty="0">
              <a:solidFill>
                <a:schemeClr val="tx1"/>
              </a:solidFill>
            </a:endParaRPr>
          </a:p>
        </p:txBody>
      </p:sp>
      <p:sp>
        <p:nvSpPr>
          <p:cNvPr id="38" name="Rectangle 37"/>
          <p:cNvSpPr/>
          <p:nvPr/>
        </p:nvSpPr>
        <p:spPr>
          <a:xfrm>
            <a:off x="5751471" y="1116314"/>
            <a:ext cx="1678018" cy="101401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Availability of Smart electricity meters</a:t>
            </a:r>
            <a:br>
              <a:rPr lang="en-CA" sz="1200" b="1" dirty="0">
                <a:solidFill>
                  <a:schemeClr val="tx1"/>
                </a:solidFill>
              </a:rPr>
            </a:br>
            <a:r>
              <a:rPr lang="en-CA" sz="1000" dirty="0">
                <a:solidFill>
                  <a:schemeClr val="tx1"/>
                </a:solidFill>
              </a:rPr>
              <a:t>Proportion of the electricity consumers with smart electricity meters.</a:t>
            </a:r>
            <a:endParaRPr lang="en-US" sz="900" dirty="0">
              <a:solidFill>
                <a:schemeClr val="tx1"/>
              </a:solidFill>
            </a:endParaRPr>
          </a:p>
        </p:txBody>
      </p:sp>
      <p:sp>
        <p:nvSpPr>
          <p:cNvPr id="40" name="Rectangle 39"/>
          <p:cNvSpPr/>
          <p:nvPr/>
        </p:nvSpPr>
        <p:spPr>
          <a:xfrm>
            <a:off x="2042060" y="1115513"/>
            <a:ext cx="1751028" cy="103220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Real-time public transport information</a:t>
            </a:r>
            <a:br>
              <a:rPr lang="en-CA" sz="1200" b="1" dirty="0">
                <a:solidFill>
                  <a:schemeClr val="tx1"/>
                </a:solidFill>
              </a:rPr>
            </a:br>
            <a:r>
              <a:rPr lang="en-CA" sz="900" dirty="0">
                <a:solidFill>
                  <a:schemeClr val="tx1"/>
                </a:solidFill>
              </a:rPr>
              <a:t>Percentage of public transport stops and stations with real-time traffic information available </a:t>
            </a:r>
            <a:endParaRPr lang="en-US" sz="300" dirty="0">
              <a:solidFill>
                <a:schemeClr val="tx1"/>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0060" y="5449882"/>
            <a:ext cx="1792359" cy="835037"/>
          </a:xfrm>
          <a:prstGeom prst="rect">
            <a:avLst/>
          </a:prstGeom>
        </p:spPr>
      </p:pic>
      <p:grpSp>
        <p:nvGrpSpPr>
          <p:cNvPr id="17" name="Group 16"/>
          <p:cNvGrpSpPr/>
          <p:nvPr/>
        </p:nvGrpSpPr>
        <p:grpSpPr>
          <a:xfrm>
            <a:off x="1760915" y="3314993"/>
            <a:ext cx="8686799" cy="369332"/>
            <a:chOff x="0" y="1263133"/>
            <a:chExt cx="9144000" cy="461004"/>
          </a:xfrm>
        </p:grpSpPr>
        <p:cxnSp>
          <p:nvCxnSpPr>
            <p:cNvPr id="18" name="Straight Connector 17"/>
            <p:cNvCxnSpPr/>
            <p:nvPr/>
          </p:nvCxnSpPr>
          <p:spPr>
            <a:xfrm>
              <a:off x="0" y="1447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27298" y="1263133"/>
              <a:ext cx="1828800" cy="461004"/>
            </a:xfrm>
            <a:prstGeom prst="rect">
              <a:avLst/>
            </a:prstGeom>
            <a:solidFill>
              <a:schemeClr val="bg1"/>
            </a:solidFill>
          </p:spPr>
          <p:txBody>
            <a:bodyPr wrap="square" rtlCol="0">
              <a:spAutoFit/>
            </a:bodyPr>
            <a:lstStyle/>
            <a:p>
              <a:pPr algn="ctr"/>
              <a:r>
                <a:rPr lang="en-US" i="1" dirty="0"/>
                <a:t>ADVANCED</a:t>
              </a:r>
            </a:p>
          </p:txBody>
        </p:sp>
        <p:sp>
          <p:nvSpPr>
            <p:cNvPr id="20" name="Double Brace 19"/>
            <p:cNvSpPr/>
            <p:nvPr/>
          </p:nvSpPr>
          <p:spPr>
            <a:xfrm>
              <a:off x="3527298" y="1315235"/>
              <a:ext cx="1828800" cy="2286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24" name="Rectangle 23"/>
          <p:cNvSpPr/>
          <p:nvPr/>
        </p:nvSpPr>
        <p:spPr>
          <a:xfrm>
            <a:off x="5316854" y="8021313"/>
            <a:ext cx="1670601" cy="128016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Water Supply ICT Monitoring</a:t>
            </a:r>
            <a:br>
              <a:rPr lang="en-US" sz="1200" b="1" dirty="0">
                <a:solidFill>
                  <a:schemeClr val="tx1"/>
                </a:solidFill>
              </a:rPr>
            </a:br>
            <a:r>
              <a:rPr lang="en-CA" sz="1100" dirty="0">
                <a:solidFill>
                  <a:schemeClr val="tx1"/>
                </a:solidFill>
              </a:rPr>
              <a:t>Percentage of the water distribution system monitored by ICT</a:t>
            </a:r>
            <a:endParaRPr lang="en-US" sz="1050" dirty="0">
              <a:solidFill>
                <a:schemeClr val="tx1"/>
              </a:solidFill>
            </a:endParaRPr>
          </a:p>
        </p:txBody>
      </p:sp>
      <p:sp>
        <p:nvSpPr>
          <p:cNvPr id="25" name="Rectangle 24"/>
          <p:cNvSpPr/>
          <p:nvPr/>
        </p:nvSpPr>
        <p:spPr>
          <a:xfrm>
            <a:off x="3879208" y="5353575"/>
            <a:ext cx="1751028" cy="128016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Electricity supply system management using ICT</a:t>
            </a:r>
            <a:br>
              <a:rPr lang="en-CA" sz="1200" b="1" dirty="0">
                <a:solidFill>
                  <a:schemeClr val="tx1"/>
                </a:solidFill>
              </a:rPr>
            </a:br>
            <a:endParaRPr lang="en-US" sz="500" dirty="0">
              <a:solidFill>
                <a:schemeClr val="tx1"/>
              </a:solidFill>
            </a:endParaRPr>
          </a:p>
        </p:txBody>
      </p:sp>
      <p:sp>
        <p:nvSpPr>
          <p:cNvPr id="26" name="Rectangle 25"/>
          <p:cNvSpPr/>
          <p:nvPr/>
        </p:nvSpPr>
        <p:spPr>
          <a:xfrm>
            <a:off x="5559526" y="3701169"/>
            <a:ext cx="1698935" cy="128016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Clean energy transportation</a:t>
            </a:r>
          </a:p>
          <a:p>
            <a:pPr algn="ctr"/>
            <a:r>
              <a:rPr lang="en-CA" sz="1200" dirty="0">
                <a:solidFill>
                  <a:schemeClr val="tx1"/>
                </a:solidFill>
              </a:rPr>
              <a:t>Percentage of EVs </a:t>
            </a:r>
            <a:br>
              <a:rPr lang="en-CA" sz="1200" dirty="0">
                <a:solidFill>
                  <a:schemeClr val="tx1"/>
                </a:solidFill>
              </a:rPr>
            </a:br>
            <a:endParaRPr lang="en-US" sz="500" dirty="0">
              <a:solidFill>
                <a:schemeClr val="tx1"/>
              </a:solidFill>
            </a:endParaRPr>
          </a:p>
        </p:txBody>
      </p:sp>
      <p:sp>
        <p:nvSpPr>
          <p:cNvPr id="27" name="Rectangle 26"/>
          <p:cNvSpPr/>
          <p:nvPr/>
        </p:nvSpPr>
        <p:spPr>
          <a:xfrm>
            <a:off x="7550724" y="5329932"/>
            <a:ext cx="1549336" cy="128016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Clean energy transportation</a:t>
            </a:r>
          </a:p>
          <a:p>
            <a:pPr algn="ctr"/>
            <a:r>
              <a:rPr lang="en-CA" sz="1200" dirty="0">
                <a:solidFill>
                  <a:schemeClr val="tx1"/>
                </a:solidFill>
              </a:rPr>
              <a:t>Percentage of  Shared bicycles  </a:t>
            </a:r>
            <a:br>
              <a:rPr lang="en-CA" sz="1200" dirty="0">
                <a:solidFill>
                  <a:schemeClr val="tx1"/>
                </a:solidFill>
              </a:rPr>
            </a:br>
            <a:endParaRPr lang="en-US" sz="500" dirty="0">
              <a:solidFill>
                <a:schemeClr val="tx1"/>
              </a:solidFill>
            </a:endParaRPr>
          </a:p>
        </p:txBody>
      </p:sp>
      <p:sp>
        <p:nvSpPr>
          <p:cNvPr id="28" name="Rectangle 27"/>
          <p:cNvSpPr/>
          <p:nvPr/>
        </p:nvSpPr>
        <p:spPr>
          <a:xfrm>
            <a:off x="7339248" y="3701169"/>
            <a:ext cx="1566570" cy="128016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Clean energy transportation</a:t>
            </a:r>
          </a:p>
          <a:p>
            <a:pPr algn="ctr"/>
            <a:r>
              <a:rPr lang="en-CA" sz="1200" dirty="0">
                <a:solidFill>
                  <a:schemeClr val="tx1"/>
                </a:solidFill>
              </a:rPr>
              <a:t>Percentage of  shared vehicles</a:t>
            </a:r>
            <a:br>
              <a:rPr lang="en-CA" sz="1200" dirty="0">
                <a:solidFill>
                  <a:schemeClr val="tx1"/>
                </a:solidFill>
              </a:rPr>
            </a:br>
            <a:endParaRPr lang="en-US" sz="500" dirty="0">
              <a:solidFill>
                <a:schemeClr val="tx1"/>
              </a:solidFill>
            </a:endParaRPr>
          </a:p>
        </p:txBody>
      </p:sp>
      <p:sp>
        <p:nvSpPr>
          <p:cNvPr id="29" name="Rectangle 28"/>
          <p:cNvSpPr/>
          <p:nvPr/>
        </p:nvSpPr>
        <p:spPr>
          <a:xfrm>
            <a:off x="5751471" y="5333927"/>
            <a:ext cx="1670601" cy="12801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ICT Drainage system monitoring</a:t>
            </a:r>
            <a:br>
              <a:rPr lang="en-CA" sz="1200" b="1" dirty="0">
                <a:solidFill>
                  <a:schemeClr val="tx1"/>
                </a:solidFill>
              </a:rPr>
            </a:br>
            <a:r>
              <a:rPr lang="en-CA" sz="1050" dirty="0">
                <a:solidFill>
                  <a:schemeClr val="tx1"/>
                </a:solidFill>
              </a:rPr>
              <a:t>Percentage of ICT-monitored drainage system </a:t>
            </a:r>
            <a:r>
              <a:rPr lang="en-CA" sz="1200" dirty="0">
                <a:solidFill>
                  <a:schemeClr val="tx1"/>
                </a:solidFill>
              </a:rPr>
              <a:t/>
            </a:r>
            <a:br>
              <a:rPr lang="en-CA" sz="1200" dirty="0">
                <a:solidFill>
                  <a:schemeClr val="tx1"/>
                </a:solidFill>
              </a:rPr>
            </a:br>
            <a:endParaRPr lang="en-US" sz="500" dirty="0">
              <a:solidFill>
                <a:schemeClr val="tx1"/>
              </a:solidFill>
            </a:endParaRPr>
          </a:p>
        </p:txBody>
      </p:sp>
      <p:sp>
        <p:nvSpPr>
          <p:cNvPr id="30" name="Rectangle 29"/>
          <p:cNvSpPr/>
          <p:nvPr/>
        </p:nvSpPr>
        <p:spPr>
          <a:xfrm>
            <a:off x="1970574" y="5353575"/>
            <a:ext cx="1770254" cy="128016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ICT Noise monitoring </a:t>
            </a:r>
            <a:r>
              <a:rPr lang="en-CA" sz="1050" dirty="0">
                <a:solidFill>
                  <a:schemeClr val="tx1"/>
                </a:solidFill>
              </a:rPr>
              <a:t>Number of outdoor installations with applied ICT based noise monitoring  per km2</a:t>
            </a:r>
            <a:r>
              <a:rPr lang="en-CA" sz="1200" dirty="0">
                <a:solidFill>
                  <a:schemeClr val="tx1"/>
                </a:solidFill>
              </a:rPr>
              <a:t/>
            </a:r>
            <a:br>
              <a:rPr lang="en-CA" sz="1200" dirty="0">
                <a:solidFill>
                  <a:schemeClr val="tx1"/>
                </a:solidFill>
              </a:rPr>
            </a:br>
            <a:endParaRPr lang="en-US" sz="500" dirty="0">
              <a:solidFill>
                <a:schemeClr val="tx1"/>
              </a:solidFill>
            </a:endParaRPr>
          </a:p>
        </p:txBody>
      </p:sp>
      <p:sp>
        <p:nvSpPr>
          <p:cNvPr id="31" name="Rectangle 30"/>
          <p:cNvSpPr/>
          <p:nvPr/>
        </p:nvSpPr>
        <p:spPr>
          <a:xfrm>
            <a:off x="3774396" y="3709681"/>
            <a:ext cx="1698935" cy="128016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Traffic monitoring</a:t>
            </a:r>
            <a:endParaRPr lang="en-CA" sz="1200" dirty="0">
              <a:solidFill>
                <a:schemeClr val="tx1"/>
              </a:solidFill>
            </a:endParaRPr>
          </a:p>
          <a:p>
            <a:pPr algn="ctr"/>
            <a:r>
              <a:rPr lang="en-CA" sz="1200" dirty="0">
                <a:solidFill>
                  <a:schemeClr val="tx1"/>
                </a:solidFill>
              </a:rPr>
              <a:t>Percentage of major streets monitored by  ICT</a:t>
            </a:r>
            <a:br>
              <a:rPr lang="en-CA" sz="1200" dirty="0">
                <a:solidFill>
                  <a:schemeClr val="tx1"/>
                </a:solidFill>
              </a:rPr>
            </a:br>
            <a:endParaRPr lang="en-US" sz="500" dirty="0">
              <a:solidFill>
                <a:schemeClr val="tx1"/>
              </a:solidFill>
            </a:endParaRPr>
          </a:p>
        </p:txBody>
      </p:sp>
      <p:sp>
        <p:nvSpPr>
          <p:cNvPr id="32" name="Rectangle 31"/>
          <p:cNvSpPr/>
          <p:nvPr/>
        </p:nvSpPr>
        <p:spPr>
          <a:xfrm>
            <a:off x="10620604" y="3716988"/>
            <a:ext cx="1571396" cy="128016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Open data</a:t>
            </a:r>
          </a:p>
          <a:p>
            <a:pPr algn="ctr"/>
            <a:r>
              <a:rPr lang="en-CA" sz="1200" dirty="0">
                <a:solidFill>
                  <a:schemeClr val="tx1"/>
                </a:solidFill>
              </a:rPr>
              <a:t>Percentage of available open data of cities.</a:t>
            </a:r>
            <a:br>
              <a:rPr lang="en-CA" sz="1200" dirty="0">
                <a:solidFill>
                  <a:schemeClr val="tx1"/>
                </a:solidFill>
              </a:rPr>
            </a:br>
            <a:endParaRPr lang="en-US" sz="500" dirty="0">
              <a:solidFill>
                <a:schemeClr val="tx1"/>
              </a:solidFill>
            </a:endParaRPr>
          </a:p>
        </p:txBody>
      </p:sp>
      <p:sp>
        <p:nvSpPr>
          <p:cNvPr id="33" name="Rectangle 32"/>
          <p:cNvSpPr/>
          <p:nvPr/>
        </p:nvSpPr>
        <p:spPr>
          <a:xfrm>
            <a:off x="132211" y="5353575"/>
            <a:ext cx="1698935" cy="128016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e- Public Services adoption</a:t>
            </a:r>
          </a:p>
          <a:p>
            <a:pPr algn="ctr"/>
            <a:r>
              <a:rPr lang="en-CA" sz="900" dirty="0">
                <a:solidFill>
                  <a:schemeClr val="tx1"/>
                </a:solidFill>
              </a:rPr>
              <a:t>Public sector e-service adoption based on the top 10 public services available electronically</a:t>
            </a:r>
            <a:r>
              <a:rPr lang="en-CA" sz="1200" dirty="0">
                <a:solidFill>
                  <a:schemeClr val="tx1"/>
                </a:solidFill>
              </a:rPr>
              <a:t/>
            </a:r>
            <a:br>
              <a:rPr lang="en-CA" sz="1200" dirty="0">
                <a:solidFill>
                  <a:schemeClr val="tx1"/>
                </a:solidFill>
              </a:rPr>
            </a:br>
            <a:endParaRPr lang="en-US" sz="500" dirty="0">
              <a:solidFill>
                <a:schemeClr val="tx1"/>
              </a:solidFill>
            </a:endParaRPr>
          </a:p>
        </p:txBody>
      </p:sp>
      <p:sp>
        <p:nvSpPr>
          <p:cNvPr id="34" name="Rectangle 33"/>
          <p:cNvSpPr/>
          <p:nvPr/>
        </p:nvSpPr>
        <p:spPr>
          <a:xfrm>
            <a:off x="187669" y="3716988"/>
            <a:ext cx="1566570" cy="128016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Public Sector e-procurement</a:t>
            </a:r>
          </a:p>
          <a:p>
            <a:pPr algn="ctr"/>
            <a:r>
              <a:rPr lang="en-CA" sz="1000" dirty="0">
                <a:solidFill>
                  <a:schemeClr val="tx1"/>
                </a:solidFill>
              </a:rPr>
              <a:t>Percentage of public sector procurement conducted electronically </a:t>
            </a:r>
            <a:r>
              <a:rPr lang="en-CA" sz="1200" dirty="0">
                <a:solidFill>
                  <a:schemeClr val="tx1"/>
                </a:solidFill>
              </a:rPr>
              <a:t/>
            </a:r>
            <a:br>
              <a:rPr lang="en-CA" sz="1200" dirty="0">
                <a:solidFill>
                  <a:schemeClr val="tx1"/>
                </a:solidFill>
              </a:rPr>
            </a:br>
            <a:endParaRPr lang="en-US" sz="500" dirty="0">
              <a:solidFill>
                <a:schemeClr val="tx1"/>
              </a:solidFill>
            </a:endParaRPr>
          </a:p>
        </p:txBody>
      </p:sp>
      <p:sp>
        <p:nvSpPr>
          <p:cNvPr id="37" name="Rectangle 36"/>
          <p:cNvSpPr/>
          <p:nvPr/>
        </p:nvSpPr>
        <p:spPr>
          <a:xfrm>
            <a:off x="8965539" y="3709681"/>
            <a:ext cx="1595344" cy="128016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Public sector e-Invoicing</a:t>
            </a:r>
            <a:br>
              <a:rPr lang="en-CA" sz="1200" b="1" dirty="0">
                <a:solidFill>
                  <a:schemeClr val="tx1"/>
                </a:solidFill>
              </a:rPr>
            </a:br>
            <a:r>
              <a:rPr lang="en-CA" sz="1200" b="1" dirty="0">
                <a:solidFill>
                  <a:schemeClr val="tx1"/>
                </a:solidFill>
              </a:rPr>
              <a:t> </a:t>
            </a:r>
            <a:r>
              <a:rPr lang="en-CA" sz="1200" dirty="0">
                <a:solidFill>
                  <a:schemeClr val="tx1"/>
                </a:solidFill>
              </a:rPr>
              <a:t>Percentage of public sector e-Invoicing </a:t>
            </a:r>
            <a:endParaRPr lang="en-US" sz="500" dirty="0">
              <a:solidFill>
                <a:schemeClr val="tx1"/>
              </a:solidFill>
            </a:endParaRPr>
          </a:p>
        </p:txBody>
      </p:sp>
      <p:sp>
        <p:nvSpPr>
          <p:cNvPr id="39" name="Rectangle 38"/>
          <p:cNvSpPr/>
          <p:nvPr/>
        </p:nvSpPr>
        <p:spPr>
          <a:xfrm>
            <a:off x="1802070" y="3716988"/>
            <a:ext cx="1770254" cy="128016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Public Sector Information Security </a:t>
            </a:r>
            <a:r>
              <a:rPr lang="en-CA" sz="900" dirty="0">
                <a:solidFill>
                  <a:schemeClr val="tx1"/>
                </a:solidFill>
              </a:rPr>
              <a:t>Proportion of smart nation’s  services and systems that obtained satisfactory rating for Information security audits</a:t>
            </a:r>
            <a:endParaRPr lang="en-US" sz="100" dirty="0">
              <a:solidFill>
                <a:schemeClr val="tx1"/>
              </a:solidFill>
            </a:endParaRPr>
          </a:p>
        </p:txBody>
      </p:sp>
      <p:pic>
        <p:nvPicPr>
          <p:cNvPr id="41" name="Picture 4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2336" y="8331201"/>
            <a:ext cx="1792359" cy="835037"/>
          </a:xfrm>
          <a:prstGeom prst="rect">
            <a:avLst/>
          </a:prstGeom>
        </p:spPr>
      </p:pic>
    </p:spTree>
    <p:extLst>
      <p:ext uri="{BB962C8B-B14F-4D97-AF65-F5344CB8AC3E}">
        <p14:creationId xmlns:p14="http://schemas.microsoft.com/office/powerpoint/2010/main" val="1301074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54241" y="77879"/>
            <a:ext cx="8686800" cy="684121"/>
            <a:chOff x="838200" y="304800"/>
            <a:chExt cx="7620000" cy="803496"/>
          </a:xfrm>
        </p:grpSpPr>
        <p:sp>
          <p:nvSpPr>
            <p:cNvPr id="4" name="Rectangle 3"/>
            <p:cNvSpPr/>
            <p:nvPr/>
          </p:nvSpPr>
          <p:spPr>
            <a:xfrm>
              <a:off x="838200" y="304800"/>
              <a:ext cx="7620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ECONOMY</a:t>
              </a:r>
            </a:p>
          </p:txBody>
        </p:sp>
        <p:sp>
          <p:nvSpPr>
            <p:cNvPr id="6" name="Rectangle 5"/>
            <p:cNvSpPr/>
            <p:nvPr/>
          </p:nvSpPr>
          <p:spPr>
            <a:xfrm>
              <a:off x="2775182" y="797420"/>
              <a:ext cx="3676316" cy="31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Productivity</a:t>
              </a:r>
            </a:p>
          </p:txBody>
        </p:sp>
      </p:grpSp>
      <p:grpSp>
        <p:nvGrpSpPr>
          <p:cNvPr id="33" name="Group 32"/>
          <p:cNvGrpSpPr/>
          <p:nvPr/>
        </p:nvGrpSpPr>
        <p:grpSpPr>
          <a:xfrm>
            <a:off x="1754241" y="791583"/>
            <a:ext cx="8686799" cy="369332"/>
            <a:chOff x="0" y="1272254"/>
            <a:chExt cx="9144000" cy="461004"/>
          </a:xfrm>
        </p:grpSpPr>
        <p:cxnSp>
          <p:nvCxnSpPr>
            <p:cNvPr id="34" name="Straight Connector 33"/>
            <p:cNvCxnSpPr/>
            <p:nvPr/>
          </p:nvCxnSpPr>
          <p:spPr>
            <a:xfrm>
              <a:off x="0" y="1447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27298" y="1272254"/>
              <a:ext cx="1828800" cy="461004"/>
            </a:xfrm>
            <a:prstGeom prst="rect">
              <a:avLst/>
            </a:prstGeom>
            <a:solidFill>
              <a:schemeClr val="bg1"/>
            </a:solidFill>
          </p:spPr>
          <p:txBody>
            <a:bodyPr wrap="square" rtlCol="0">
              <a:spAutoFit/>
            </a:bodyPr>
            <a:lstStyle/>
            <a:p>
              <a:pPr algn="ctr"/>
              <a:r>
                <a:rPr lang="en-US" i="1" dirty="0"/>
                <a:t>CORE</a:t>
              </a:r>
            </a:p>
          </p:txBody>
        </p:sp>
        <p:sp>
          <p:nvSpPr>
            <p:cNvPr id="36" name="Double Brace 35"/>
            <p:cNvSpPr/>
            <p:nvPr/>
          </p:nvSpPr>
          <p:spPr>
            <a:xfrm>
              <a:off x="3527298" y="1315235"/>
              <a:ext cx="1828800" cy="2286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37" name="Rectangle 36"/>
          <p:cNvSpPr/>
          <p:nvPr/>
        </p:nvSpPr>
        <p:spPr>
          <a:xfrm>
            <a:off x="1756624" y="1204033"/>
            <a:ext cx="1672377" cy="102266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R&amp;D expenditure</a:t>
            </a:r>
            <a:r>
              <a:rPr lang="en-US" sz="1200" dirty="0">
                <a:solidFill>
                  <a:schemeClr val="tx1"/>
                </a:solidFill>
              </a:rPr>
              <a:t/>
            </a:r>
            <a:br>
              <a:rPr lang="en-US" sz="1200" dirty="0">
                <a:solidFill>
                  <a:schemeClr val="tx1"/>
                </a:solidFill>
              </a:rPr>
            </a:br>
            <a:r>
              <a:rPr lang="en-CA" sz="1100" dirty="0">
                <a:solidFill>
                  <a:schemeClr val="tx1"/>
                </a:solidFill>
              </a:rPr>
              <a:t>Research and Development  expenditure as a percentage of city GDP</a:t>
            </a:r>
            <a:endParaRPr lang="en-US" sz="1100" dirty="0">
              <a:solidFill>
                <a:schemeClr val="tx1"/>
              </a:solidFill>
            </a:endParaRPr>
          </a:p>
        </p:txBody>
      </p:sp>
      <p:sp>
        <p:nvSpPr>
          <p:cNvPr id="38" name="Rectangle 37"/>
          <p:cNvSpPr/>
          <p:nvPr/>
        </p:nvSpPr>
        <p:spPr>
          <a:xfrm>
            <a:off x="3599030" y="1208214"/>
            <a:ext cx="1720549" cy="104607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Patents</a:t>
            </a:r>
            <a:br>
              <a:rPr lang="en-US" sz="1200" b="1" dirty="0">
                <a:solidFill>
                  <a:schemeClr val="tx1"/>
                </a:solidFill>
              </a:rPr>
            </a:br>
            <a:r>
              <a:rPr lang="en-CA" sz="1100" dirty="0">
                <a:solidFill>
                  <a:schemeClr val="tx1"/>
                </a:solidFill>
              </a:rPr>
              <a:t>Number of new patents granted per 100 000 inhabitants per year</a:t>
            </a:r>
            <a:endParaRPr lang="en-US" sz="1100" dirty="0">
              <a:solidFill>
                <a:schemeClr val="tx1"/>
              </a:solidFill>
            </a:endParaRPr>
          </a:p>
        </p:txBody>
      </p:sp>
      <p:sp>
        <p:nvSpPr>
          <p:cNvPr id="39" name="Rectangle 38"/>
          <p:cNvSpPr/>
          <p:nvPr/>
        </p:nvSpPr>
        <p:spPr>
          <a:xfrm>
            <a:off x="5489607" y="1231496"/>
            <a:ext cx="1694156" cy="102344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Employment rate</a:t>
            </a:r>
            <a:br>
              <a:rPr lang="en-US" sz="1200" b="1" dirty="0">
                <a:solidFill>
                  <a:schemeClr val="tx1"/>
                </a:solidFill>
              </a:rPr>
            </a:br>
            <a:r>
              <a:rPr lang="en-CA" sz="1100" dirty="0">
                <a:solidFill>
                  <a:schemeClr val="tx1"/>
                </a:solidFill>
              </a:rPr>
              <a:t>% Employed </a:t>
            </a:r>
            <a:endParaRPr lang="en-US" sz="1100" dirty="0">
              <a:solidFill>
                <a:schemeClr val="tx1"/>
              </a:solidFill>
            </a:endParaRPr>
          </a:p>
        </p:txBody>
      </p:sp>
      <p:sp>
        <p:nvSpPr>
          <p:cNvPr id="40" name="Rectangle 39"/>
          <p:cNvSpPr/>
          <p:nvPr/>
        </p:nvSpPr>
        <p:spPr>
          <a:xfrm>
            <a:off x="5483164" y="2319031"/>
            <a:ext cx="1698935" cy="12424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Youth Employment</a:t>
            </a:r>
            <a:br>
              <a:rPr lang="en-US" sz="1100" b="1" dirty="0">
                <a:solidFill>
                  <a:schemeClr val="tx1"/>
                </a:solidFill>
              </a:rPr>
            </a:br>
            <a:r>
              <a:rPr lang="en-CA" sz="1050" dirty="0">
                <a:solidFill>
                  <a:schemeClr val="tx1"/>
                </a:solidFill>
              </a:rPr>
              <a:t>% Youth Employed </a:t>
            </a:r>
            <a:endParaRPr lang="en-US" sz="1050" dirty="0">
              <a:solidFill>
                <a:schemeClr val="tx1"/>
              </a:solidFill>
            </a:endParaRPr>
          </a:p>
        </p:txBody>
      </p:sp>
      <p:grpSp>
        <p:nvGrpSpPr>
          <p:cNvPr id="42" name="Group 41"/>
          <p:cNvGrpSpPr/>
          <p:nvPr/>
        </p:nvGrpSpPr>
        <p:grpSpPr>
          <a:xfrm>
            <a:off x="1827136" y="3705912"/>
            <a:ext cx="8686799" cy="369332"/>
            <a:chOff x="0" y="1263133"/>
            <a:chExt cx="9144000" cy="461004"/>
          </a:xfrm>
        </p:grpSpPr>
        <p:cxnSp>
          <p:nvCxnSpPr>
            <p:cNvPr id="43" name="Straight Connector 42"/>
            <p:cNvCxnSpPr/>
            <p:nvPr/>
          </p:nvCxnSpPr>
          <p:spPr>
            <a:xfrm>
              <a:off x="0" y="1447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527298" y="1263133"/>
              <a:ext cx="1828800" cy="461004"/>
            </a:xfrm>
            <a:prstGeom prst="rect">
              <a:avLst/>
            </a:prstGeom>
            <a:solidFill>
              <a:schemeClr val="bg1"/>
            </a:solidFill>
          </p:spPr>
          <p:txBody>
            <a:bodyPr wrap="square" rtlCol="0">
              <a:spAutoFit/>
            </a:bodyPr>
            <a:lstStyle/>
            <a:p>
              <a:pPr algn="ctr"/>
              <a:r>
                <a:rPr lang="en-US" i="1" dirty="0"/>
                <a:t>ADVANCED</a:t>
              </a:r>
            </a:p>
          </p:txBody>
        </p:sp>
        <p:sp>
          <p:nvSpPr>
            <p:cNvPr id="45" name="Double Brace 44"/>
            <p:cNvSpPr/>
            <p:nvPr/>
          </p:nvSpPr>
          <p:spPr>
            <a:xfrm>
              <a:off x="3527298" y="1315235"/>
              <a:ext cx="1828800" cy="2286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46" name="Rectangle 45"/>
          <p:cNvSpPr/>
          <p:nvPr/>
        </p:nvSpPr>
        <p:spPr>
          <a:xfrm>
            <a:off x="1737266" y="4084016"/>
            <a:ext cx="1670601" cy="93739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SMEs </a:t>
            </a:r>
            <a:br>
              <a:rPr lang="en-US" sz="1200" b="1" dirty="0">
                <a:solidFill>
                  <a:schemeClr val="tx1"/>
                </a:solidFill>
              </a:rPr>
            </a:br>
            <a:r>
              <a:rPr lang="en-CA" sz="1100" dirty="0">
                <a:solidFill>
                  <a:schemeClr val="tx1"/>
                </a:solidFill>
              </a:rPr>
              <a:t>Percentage of  small and medium-sized enterprises (SMEs) </a:t>
            </a:r>
            <a:endParaRPr lang="en-US" sz="1050" dirty="0">
              <a:solidFill>
                <a:schemeClr val="tx1"/>
              </a:solidFill>
            </a:endParaRPr>
          </a:p>
        </p:txBody>
      </p:sp>
      <p:sp>
        <p:nvSpPr>
          <p:cNvPr id="47" name="Rectangle 46"/>
          <p:cNvSpPr/>
          <p:nvPr/>
        </p:nvSpPr>
        <p:spPr>
          <a:xfrm>
            <a:off x="3610215" y="4075245"/>
            <a:ext cx="1670601" cy="93739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Creative industry employment</a:t>
            </a:r>
            <a:br>
              <a:rPr lang="en-US" sz="1200" b="1" dirty="0">
                <a:solidFill>
                  <a:schemeClr val="tx1"/>
                </a:solidFill>
              </a:rPr>
            </a:br>
            <a:r>
              <a:rPr lang="en-CA" sz="1100" dirty="0">
                <a:solidFill>
                  <a:schemeClr val="tx1"/>
                </a:solidFill>
              </a:rPr>
              <a:t>Percentage of employees working in the creative industry </a:t>
            </a:r>
            <a:endParaRPr lang="en-US" sz="1050" dirty="0">
              <a:solidFill>
                <a:schemeClr val="tx1"/>
              </a:solidFill>
            </a:endParaRPr>
          </a:p>
        </p:txBody>
      </p:sp>
      <p:sp>
        <p:nvSpPr>
          <p:cNvPr id="48" name="Rectangle 47"/>
          <p:cNvSpPr/>
          <p:nvPr/>
        </p:nvSpPr>
        <p:spPr>
          <a:xfrm>
            <a:off x="5483164" y="4084656"/>
            <a:ext cx="1698935" cy="91604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Tourism industry employment</a:t>
            </a:r>
            <a:br>
              <a:rPr lang="en-CA" sz="1200" b="1" dirty="0">
                <a:solidFill>
                  <a:schemeClr val="tx1"/>
                </a:solidFill>
              </a:rPr>
            </a:br>
            <a:r>
              <a:rPr lang="en-CA" sz="1050" dirty="0">
                <a:solidFill>
                  <a:schemeClr val="tx1"/>
                </a:solidFill>
              </a:rPr>
              <a:t>Percentage of employees working in the tourism industry </a:t>
            </a:r>
            <a:br>
              <a:rPr lang="en-CA" sz="1050" dirty="0">
                <a:solidFill>
                  <a:schemeClr val="tx1"/>
                </a:solidFill>
              </a:rPr>
            </a:br>
            <a:endParaRPr lang="en-US" sz="300" dirty="0">
              <a:solidFill>
                <a:schemeClr val="tx1"/>
              </a:solidFill>
            </a:endParaRPr>
          </a:p>
        </p:txBody>
      </p:sp>
      <p:sp>
        <p:nvSpPr>
          <p:cNvPr id="49" name="Rectangle 48"/>
          <p:cNvSpPr/>
          <p:nvPr/>
        </p:nvSpPr>
        <p:spPr>
          <a:xfrm>
            <a:off x="7357257" y="4078689"/>
            <a:ext cx="1549336" cy="90878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Labour productivity</a:t>
            </a:r>
            <a:br>
              <a:rPr lang="en-CA" sz="1200" b="1" dirty="0">
                <a:solidFill>
                  <a:schemeClr val="tx1"/>
                </a:solidFill>
              </a:rPr>
            </a:br>
            <a:r>
              <a:rPr lang="en-CA" sz="1200" dirty="0">
                <a:solidFill>
                  <a:schemeClr val="tx1"/>
                </a:solidFill>
              </a:rPr>
              <a:t>Value added per person employed.</a:t>
            </a:r>
            <a:br>
              <a:rPr lang="en-CA" sz="1200" dirty="0">
                <a:solidFill>
                  <a:schemeClr val="tx1"/>
                </a:solidFill>
              </a:rPr>
            </a:br>
            <a:endParaRPr lang="en-US" sz="500" dirty="0">
              <a:solidFill>
                <a:schemeClr val="tx1"/>
              </a:solidFill>
            </a:endParaRPr>
          </a:p>
        </p:txBody>
      </p:sp>
      <p:pic>
        <p:nvPicPr>
          <p:cNvPr id="50" name="Picture 4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2056" y="5715001"/>
            <a:ext cx="1792359" cy="835037"/>
          </a:xfrm>
          <a:prstGeom prst="rect">
            <a:avLst/>
          </a:prstGeom>
        </p:spPr>
      </p:pic>
    </p:spTree>
    <p:extLst>
      <p:ext uri="{BB962C8B-B14F-4D97-AF65-F5344CB8AC3E}">
        <p14:creationId xmlns:p14="http://schemas.microsoft.com/office/powerpoint/2010/main" val="3703798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54241" y="77879"/>
            <a:ext cx="8686800" cy="684121"/>
            <a:chOff x="838200" y="304800"/>
            <a:chExt cx="7620000" cy="803496"/>
          </a:xfrm>
        </p:grpSpPr>
        <p:sp>
          <p:nvSpPr>
            <p:cNvPr id="4" name="Rectangle 3"/>
            <p:cNvSpPr/>
            <p:nvPr/>
          </p:nvSpPr>
          <p:spPr>
            <a:xfrm>
              <a:off x="838200" y="304800"/>
              <a:ext cx="7620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ECONOMY</a:t>
              </a:r>
            </a:p>
          </p:txBody>
        </p:sp>
        <p:sp>
          <p:nvSpPr>
            <p:cNvPr id="6" name="Rectangle 5"/>
            <p:cNvSpPr/>
            <p:nvPr/>
          </p:nvSpPr>
          <p:spPr>
            <a:xfrm>
              <a:off x="2775182" y="797420"/>
              <a:ext cx="3676316" cy="31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Infrastructure</a:t>
              </a:r>
            </a:p>
          </p:txBody>
        </p:sp>
      </p:grpSp>
      <p:grpSp>
        <p:nvGrpSpPr>
          <p:cNvPr id="33" name="Group 32"/>
          <p:cNvGrpSpPr/>
          <p:nvPr/>
        </p:nvGrpSpPr>
        <p:grpSpPr>
          <a:xfrm>
            <a:off x="1754241" y="791583"/>
            <a:ext cx="8686799" cy="369332"/>
            <a:chOff x="0" y="1272254"/>
            <a:chExt cx="9144000" cy="461004"/>
          </a:xfrm>
        </p:grpSpPr>
        <p:cxnSp>
          <p:nvCxnSpPr>
            <p:cNvPr id="34" name="Straight Connector 33"/>
            <p:cNvCxnSpPr/>
            <p:nvPr/>
          </p:nvCxnSpPr>
          <p:spPr>
            <a:xfrm>
              <a:off x="0" y="1447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27298" y="1272254"/>
              <a:ext cx="1828800" cy="461004"/>
            </a:xfrm>
            <a:prstGeom prst="rect">
              <a:avLst/>
            </a:prstGeom>
            <a:solidFill>
              <a:schemeClr val="bg1"/>
            </a:solidFill>
          </p:spPr>
          <p:txBody>
            <a:bodyPr wrap="square" rtlCol="0">
              <a:spAutoFit/>
            </a:bodyPr>
            <a:lstStyle/>
            <a:p>
              <a:pPr algn="ctr"/>
              <a:r>
                <a:rPr lang="en-US" i="1" dirty="0"/>
                <a:t>CORE</a:t>
              </a:r>
            </a:p>
          </p:txBody>
        </p:sp>
        <p:sp>
          <p:nvSpPr>
            <p:cNvPr id="36" name="Double Brace 35"/>
            <p:cNvSpPr/>
            <p:nvPr/>
          </p:nvSpPr>
          <p:spPr>
            <a:xfrm>
              <a:off x="3527298" y="1315235"/>
              <a:ext cx="1828800" cy="2286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37" name="Rectangle 36"/>
          <p:cNvSpPr/>
          <p:nvPr/>
        </p:nvSpPr>
        <p:spPr>
          <a:xfrm>
            <a:off x="1756623" y="1080166"/>
            <a:ext cx="1645920" cy="10972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Access to improved water source </a:t>
            </a:r>
            <a:r>
              <a:rPr lang="en-US" sz="1200" dirty="0">
                <a:solidFill>
                  <a:schemeClr val="tx1"/>
                </a:solidFill>
              </a:rPr>
              <a:t/>
            </a:r>
            <a:br>
              <a:rPr lang="en-US" sz="1200" dirty="0">
                <a:solidFill>
                  <a:schemeClr val="tx1"/>
                </a:solidFill>
              </a:rPr>
            </a:br>
            <a:r>
              <a:rPr lang="en-CA" sz="1100" dirty="0">
                <a:solidFill>
                  <a:schemeClr val="tx1"/>
                </a:solidFill>
              </a:rPr>
              <a:t>Percentage of city population with sustainable access to improved water sources</a:t>
            </a:r>
            <a:endParaRPr lang="en-US" sz="1100" dirty="0">
              <a:solidFill>
                <a:schemeClr val="tx1"/>
              </a:solidFill>
            </a:endParaRPr>
          </a:p>
        </p:txBody>
      </p:sp>
      <p:sp>
        <p:nvSpPr>
          <p:cNvPr id="38" name="Rectangle 37"/>
          <p:cNvSpPr/>
          <p:nvPr/>
        </p:nvSpPr>
        <p:spPr>
          <a:xfrm>
            <a:off x="3611879" y="1070019"/>
            <a:ext cx="1645920" cy="10972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Electricity system outage frequency</a:t>
            </a:r>
            <a:br>
              <a:rPr lang="en-US" sz="1200" b="1" dirty="0">
                <a:solidFill>
                  <a:schemeClr val="tx1"/>
                </a:solidFill>
              </a:rPr>
            </a:br>
            <a:r>
              <a:rPr lang="en-CA" sz="1100" dirty="0">
                <a:solidFill>
                  <a:schemeClr val="tx1"/>
                </a:solidFill>
              </a:rPr>
              <a:t>Average number of electrical interruptions per customer per year </a:t>
            </a:r>
            <a:endParaRPr lang="en-US" sz="1100" dirty="0">
              <a:solidFill>
                <a:schemeClr val="tx1"/>
              </a:solidFill>
            </a:endParaRPr>
          </a:p>
        </p:txBody>
      </p:sp>
      <p:sp>
        <p:nvSpPr>
          <p:cNvPr id="39" name="Rectangle 38"/>
          <p:cNvSpPr/>
          <p:nvPr/>
        </p:nvSpPr>
        <p:spPr>
          <a:xfrm>
            <a:off x="3611879" y="2246206"/>
            <a:ext cx="1645920" cy="10972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Electricity system outrage time</a:t>
            </a:r>
            <a:br>
              <a:rPr lang="en-US" sz="1200" b="1" dirty="0">
                <a:solidFill>
                  <a:schemeClr val="tx1"/>
                </a:solidFill>
              </a:rPr>
            </a:br>
            <a:r>
              <a:rPr lang="en-CA" sz="1100" dirty="0">
                <a:solidFill>
                  <a:schemeClr val="tx1"/>
                </a:solidFill>
              </a:rPr>
              <a:t>Average length of electrical interruptions </a:t>
            </a:r>
            <a:endParaRPr lang="en-US" sz="1100" dirty="0">
              <a:solidFill>
                <a:schemeClr val="tx1"/>
              </a:solidFill>
            </a:endParaRPr>
          </a:p>
        </p:txBody>
      </p:sp>
      <p:sp>
        <p:nvSpPr>
          <p:cNvPr id="40" name="Rectangle 39"/>
          <p:cNvSpPr/>
          <p:nvPr/>
        </p:nvSpPr>
        <p:spPr>
          <a:xfrm>
            <a:off x="3611879" y="3412553"/>
            <a:ext cx="1645920" cy="10972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Access to Electricity</a:t>
            </a:r>
            <a:br>
              <a:rPr lang="en-US" sz="1100" b="1" dirty="0">
                <a:solidFill>
                  <a:schemeClr val="tx1"/>
                </a:solidFill>
              </a:rPr>
            </a:br>
            <a:r>
              <a:rPr lang="en-CA" sz="1050" dirty="0">
                <a:solidFill>
                  <a:schemeClr val="tx1"/>
                </a:solidFill>
              </a:rPr>
              <a:t>Percentage of households  with lawful access to electricity</a:t>
            </a:r>
            <a:endParaRPr lang="en-US" sz="1050" dirty="0">
              <a:solidFill>
                <a:schemeClr val="tx1"/>
              </a:solidFill>
            </a:endParaRPr>
          </a:p>
        </p:txBody>
      </p:sp>
      <p:sp>
        <p:nvSpPr>
          <p:cNvPr id="41" name="Rectangle 40"/>
          <p:cNvSpPr/>
          <p:nvPr/>
        </p:nvSpPr>
        <p:spPr>
          <a:xfrm>
            <a:off x="5391248" y="2273680"/>
            <a:ext cx="1645920" cy="10972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chemeClr val="tx1"/>
                </a:solidFill>
              </a:rPr>
              <a:t>Public transport network</a:t>
            </a:r>
            <a:r>
              <a:rPr lang="en-CA" sz="1050" dirty="0">
                <a:solidFill>
                  <a:schemeClr val="tx1"/>
                </a:solidFill>
              </a:rPr>
              <a:t/>
            </a:r>
            <a:br>
              <a:rPr lang="en-CA" sz="1050" dirty="0">
                <a:solidFill>
                  <a:schemeClr val="tx1"/>
                </a:solidFill>
              </a:rPr>
            </a:br>
            <a:r>
              <a:rPr lang="en-CA" sz="1000" dirty="0">
                <a:solidFill>
                  <a:schemeClr val="tx1"/>
                </a:solidFill>
              </a:rPr>
              <a:t>Length of public transport systems per 100 000 inhabitants. </a:t>
            </a:r>
            <a:endParaRPr lang="en-US" sz="1000" dirty="0">
              <a:solidFill>
                <a:schemeClr val="tx1"/>
              </a:solidFill>
            </a:endParaRPr>
          </a:p>
        </p:txBody>
      </p:sp>
      <p:grpSp>
        <p:nvGrpSpPr>
          <p:cNvPr id="42" name="Group 41"/>
          <p:cNvGrpSpPr/>
          <p:nvPr/>
        </p:nvGrpSpPr>
        <p:grpSpPr>
          <a:xfrm>
            <a:off x="1714501" y="4580924"/>
            <a:ext cx="8686799" cy="369332"/>
            <a:chOff x="0" y="1263133"/>
            <a:chExt cx="9144000" cy="461004"/>
          </a:xfrm>
        </p:grpSpPr>
        <p:cxnSp>
          <p:nvCxnSpPr>
            <p:cNvPr id="43" name="Straight Connector 42"/>
            <p:cNvCxnSpPr/>
            <p:nvPr/>
          </p:nvCxnSpPr>
          <p:spPr>
            <a:xfrm>
              <a:off x="0" y="1447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527298" y="1263133"/>
              <a:ext cx="1828800" cy="461004"/>
            </a:xfrm>
            <a:prstGeom prst="rect">
              <a:avLst/>
            </a:prstGeom>
            <a:solidFill>
              <a:schemeClr val="bg1"/>
            </a:solidFill>
          </p:spPr>
          <p:txBody>
            <a:bodyPr wrap="square" rtlCol="0">
              <a:spAutoFit/>
            </a:bodyPr>
            <a:lstStyle/>
            <a:p>
              <a:pPr algn="ctr"/>
              <a:r>
                <a:rPr lang="en-US" i="1" dirty="0"/>
                <a:t>ADVANCED</a:t>
              </a:r>
            </a:p>
          </p:txBody>
        </p:sp>
        <p:sp>
          <p:nvSpPr>
            <p:cNvPr id="45" name="Double Brace 44"/>
            <p:cNvSpPr/>
            <p:nvPr/>
          </p:nvSpPr>
          <p:spPr>
            <a:xfrm>
              <a:off x="3527298" y="1315235"/>
              <a:ext cx="1828800" cy="2286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46" name="Rectangle 45"/>
          <p:cNvSpPr/>
          <p:nvPr/>
        </p:nvSpPr>
        <p:spPr>
          <a:xfrm>
            <a:off x="1756623" y="5035238"/>
            <a:ext cx="1645920" cy="10972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Water Supply loss</a:t>
            </a:r>
            <a:br>
              <a:rPr lang="en-US" sz="1200" b="1" dirty="0">
                <a:solidFill>
                  <a:schemeClr val="tx1"/>
                </a:solidFill>
              </a:rPr>
            </a:br>
            <a:r>
              <a:rPr lang="en-CA" sz="1100" dirty="0">
                <a:solidFill>
                  <a:schemeClr val="tx1"/>
                </a:solidFill>
              </a:rPr>
              <a:t>Percentage of water loss in the water distribution system. </a:t>
            </a:r>
            <a:endParaRPr lang="en-US" sz="1050" dirty="0">
              <a:solidFill>
                <a:schemeClr val="tx1"/>
              </a:solidFill>
            </a:endParaRPr>
          </a:p>
        </p:txBody>
      </p:sp>
      <p:sp>
        <p:nvSpPr>
          <p:cNvPr id="47" name="Rectangle 46"/>
          <p:cNvSpPr/>
          <p:nvPr/>
        </p:nvSpPr>
        <p:spPr>
          <a:xfrm>
            <a:off x="5399463" y="4977730"/>
            <a:ext cx="1645920" cy="10972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Pedestrian infrastructure</a:t>
            </a:r>
            <a:br>
              <a:rPr lang="en-US" sz="1200" b="1" dirty="0">
                <a:solidFill>
                  <a:schemeClr val="tx1"/>
                </a:solidFill>
              </a:rPr>
            </a:br>
            <a:r>
              <a:rPr lang="en-CA" sz="1100" dirty="0">
                <a:solidFill>
                  <a:schemeClr val="tx1"/>
                </a:solidFill>
              </a:rPr>
              <a:t>Portion of city with pedestrian, car free and traffic calming streets </a:t>
            </a:r>
            <a:endParaRPr lang="en-US" sz="1050" dirty="0">
              <a:solidFill>
                <a:schemeClr val="tx1"/>
              </a:solidFill>
            </a:endParaRPr>
          </a:p>
        </p:txBody>
      </p:sp>
      <p:sp>
        <p:nvSpPr>
          <p:cNvPr id="48" name="Rectangle 47"/>
          <p:cNvSpPr/>
          <p:nvPr/>
        </p:nvSpPr>
        <p:spPr>
          <a:xfrm>
            <a:off x="3527044" y="5007770"/>
            <a:ext cx="1815590" cy="154226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Urban development</a:t>
            </a:r>
          </a:p>
          <a:p>
            <a:pPr algn="ctr"/>
            <a:r>
              <a:rPr lang="en-CA" sz="1200" b="1" dirty="0">
                <a:solidFill>
                  <a:schemeClr val="tx1"/>
                </a:solidFill>
              </a:rPr>
              <a:t>and spatial planning</a:t>
            </a:r>
            <a:br>
              <a:rPr lang="en-CA" sz="1200" b="1" dirty="0">
                <a:solidFill>
                  <a:schemeClr val="tx1"/>
                </a:solidFill>
              </a:rPr>
            </a:br>
            <a:r>
              <a:rPr lang="en-CA" sz="1050" dirty="0">
                <a:solidFill>
                  <a:schemeClr val="tx1"/>
                </a:solidFill>
              </a:rPr>
              <a:t>Existence of a strategic city planning documents promoting compact development, mixed urban land use; and avoiding urban sprawl</a:t>
            </a:r>
            <a:br>
              <a:rPr lang="en-CA" sz="1050" dirty="0">
                <a:solidFill>
                  <a:schemeClr val="tx1"/>
                </a:solidFill>
              </a:rPr>
            </a:br>
            <a:endParaRPr lang="en-US" sz="300" dirty="0">
              <a:solidFill>
                <a:schemeClr val="tx1"/>
              </a:solidFill>
            </a:endParaRPr>
          </a:p>
        </p:txBody>
      </p:sp>
      <p:pic>
        <p:nvPicPr>
          <p:cNvPr id="50" name="Picture 4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2056" y="5715001"/>
            <a:ext cx="1792359" cy="835037"/>
          </a:xfrm>
          <a:prstGeom prst="rect">
            <a:avLst/>
          </a:prstGeom>
        </p:spPr>
      </p:pic>
      <p:sp>
        <p:nvSpPr>
          <p:cNvPr id="23" name="Rectangle 22"/>
          <p:cNvSpPr/>
          <p:nvPr/>
        </p:nvSpPr>
        <p:spPr>
          <a:xfrm>
            <a:off x="5390061" y="1081490"/>
            <a:ext cx="1645920" cy="109728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Public transport network convenience</a:t>
            </a:r>
            <a:br>
              <a:rPr lang="en-CA" sz="1200" b="1" dirty="0">
                <a:solidFill>
                  <a:schemeClr val="tx1"/>
                </a:solidFill>
              </a:rPr>
            </a:br>
            <a:r>
              <a:rPr lang="en-CA" sz="1000" dirty="0">
                <a:solidFill>
                  <a:schemeClr val="tx1"/>
                </a:solidFill>
              </a:rPr>
              <a:t>Proportion of the population that has convenient access to public transport</a:t>
            </a:r>
            <a:endParaRPr lang="en-US" sz="900" dirty="0">
              <a:solidFill>
                <a:schemeClr val="tx1"/>
              </a:solidFill>
            </a:endParaRPr>
          </a:p>
        </p:txBody>
      </p:sp>
      <p:sp>
        <p:nvSpPr>
          <p:cNvPr id="24" name="Rectangle 23"/>
          <p:cNvSpPr/>
          <p:nvPr/>
        </p:nvSpPr>
        <p:spPr>
          <a:xfrm>
            <a:off x="5390061" y="3412439"/>
            <a:ext cx="1645920" cy="109728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Bicycle Network</a:t>
            </a:r>
            <a:br>
              <a:rPr lang="en-CA" sz="1200" b="1" dirty="0">
                <a:solidFill>
                  <a:schemeClr val="tx1"/>
                </a:solidFill>
              </a:rPr>
            </a:br>
            <a:r>
              <a:rPr lang="en-CA" sz="1100" dirty="0">
                <a:solidFill>
                  <a:schemeClr val="tx1"/>
                </a:solidFill>
              </a:rPr>
              <a:t>Kilometres of bicycle paths and lanes per 100 000 population</a:t>
            </a:r>
            <a:endParaRPr lang="en-US" sz="600" dirty="0">
              <a:solidFill>
                <a:schemeClr val="tx1"/>
              </a:solidFill>
            </a:endParaRPr>
          </a:p>
        </p:txBody>
      </p:sp>
      <p:sp>
        <p:nvSpPr>
          <p:cNvPr id="25" name="Rectangle 24"/>
          <p:cNvSpPr/>
          <p:nvPr/>
        </p:nvSpPr>
        <p:spPr>
          <a:xfrm>
            <a:off x="8867946" y="1113200"/>
            <a:ext cx="1645920" cy="10972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Public building sustainability</a:t>
            </a:r>
            <a:br>
              <a:rPr lang="en-CA" sz="1200" b="1" dirty="0">
                <a:solidFill>
                  <a:schemeClr val="tx1"/>
                </a:solidFill>
              </a:rPr>
            </a:br>
            <a:r>
              <a:rPr lang="en-CA" sz="1100" dirty="0">
                <a:solidFill>
                  <a:schemeClr val="tx1"/>
                </a:solidFill>
              </a:rPr>
              <a:t>Percentage of public buildings with recognised sustainability certifications</a:t>
            </a:r>
            <a:endParaRPr lang="en-US" sz="600" dirty="0">
              <a:solidFill>
                <a:schemeClr val="tx1"/>
              </a:solidFill>
            </a:endParaRPr>
          </a:p>
        </p:txBody>
      </p:sp>
      <p:sp>
        <p:nvSpPr>
          <p:cNvPr id="26" name="Rectangle 25"/>
          <p:cNvSpPr/>
          <p:nvPr/>
        </p:nvSpPr>
        <p:spPr>
          <a:xfrm>
            <a:off x="1765767" y="2297811"/>
            <a:ext cx="1645920" cy="10972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Wastewater collection</a:t>
            </a:r>
            <a:br>
              <a:rPr lang="en-CA" sz="1200" b="1" dirty="0">
                <a:solidFill>
                  <a:schemeClr val="tx1"/>
                </a:solidFill>
              </a:rPr>
            </a:br>
            <a:r>
              <a:rPr lang="en-CA" sz="1100" dirty="0">
                <a:solidFill>
                  <a:schemeClr val="tx1"/>
                </a:solidFill>
              </a:rPr>
              <a:t>Percentage  of households served by wastewater collection</a:t>
            </a:r>
            <a:endParaRPr lang="en-US" sz="600" dirty="0">
              <a:solidFill>
                <a:schemeClr val="tx1"/>
              </a:solidFill>
            </a:endParaRPr>
          </a:p>
        </p:txBody>
      </p:sp>
      <p:sp>
        <p:nvSpPr>
          <p:cNvPr id="27" name="Rectangle 26"/>
          <p:cNvSpPr/>
          <p:nvPr/>
        </p:nvSpPr>
        <p:spPr>
          <a:xfrm>
            <a:off x="7125571" y="1102442"/>
            <a:ext cx="1645920" cy="10972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Household sanitation</a:t>
            </a:r>
            <a:br>
              <a:rPr lang="en-CA" sz="1200" b="1" dirty="0">
                <a:solidFill>
                  <a:schemeClr val="tx1"/>
                </a:solidFill>
              </a:rPr>
            </a:br>
            <a:r>
              <a:rPr lang="en-CA" sz="1100" dirty="0">
                <a:solidFill>
                  <a:schemeClr val="tx1"/>
                </a:solidFill>
              </a:rPr>
              <a:t>Percentage of the households with access to improved sanitation facilities </a:t>
            </a:r>
            <a:endParaRPr lang="en-US" sz="600" dirty="0">
              <a:solidFill>
                <a:schemeClr val="tx1"/>
              </a:solidFill>
            </a:endParaRPr>
          </a:p>
        </p:txBody>
      </p:sp>
      <p:sp>
        <p:nvSpPr>
          <p:cNvPr id="28" name="Rectangle 27"/>
          <p:cNvSpPr/>
          <p:nvPr/>
        </p:nvSpPr>
        <p:spPr>
          <a:xfrm>
            <a:off x="7148874" y="2305926"/>
            <a:ext cx="1645920" cy="10972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Solid waste collection</a:t>
            </a:r>
            <a:br>
              <a:rPr lang="en-CA" sz="1200" b="1" dirty="0">
                <a:solidFill>
                  <a:schemeClr val="tx1"/>
                </a:solidFill>
              </a:rPr>
            </a:br>
            <a:r>
              <a:rPr lang="en-CA" sz="1000" dirty="0">
                <a:solidFill>
                  <a:schemeClr val="tx1"/>
                </a:solidFill>
              </a:rPr>
              <a:t>Percentage of city population with regular solid waste collection. </a:t>
            </a:r>
            <a:endParaRPr lang="en-US" sz="900" dirty="0">
              <a:solidFill>
                <a:schemeClr val="tx1"/>
              </a:solidFill>
            </a:endParaRPr>
          </a:p>
        </p:txBody>
      </p:sp>
    </p:spTree>
    <p:extLst>
      <p:ext uri="{BB962C8B-B14F-4D97-AF65-F5344CB8AC3E}">
        <p14:creationId xmlns:p14="http://schemas.microsoft.com/office/powerpoint/2010/main" val="899219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19120" y="80992"/>
            <a:ext cx="8686800" cy="681223"/>
            <a:chOff x="838200" y="304800"/>
            <a:chExt cx="7620000" cy="800092"/>
          </a:xfrm>
        </p:grpSpPr>
        <p:sp>
          <p:nvSpPr>
            <p:cNvPr id="5" name="Rectangle 4"/>
            <p:cNvSpPr/>
            <p:nvPr/>
          </p:nvSpPr>
          <p:spPr>
            <a:xfrm>
              <a:off x="838200" y="304800"/>
              <a:ext cx="7620000" cy="3810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6" name="Rectangle 5"/>
            <p:cNvSpPr/>
            <p:nvPr/>
          </p:nvSpPr>
          <p:spPr>
            <a:xfrm>
              <a:off x="2788168" y="774677"/>
              <a:ext cx="3809999" cy="330215"/>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 </a:t>
              </a:r>
            </a:p>
          </p:txBody>
        </p:sp>
      </p:grpSp>
      <p:grpSp>
        <p:nvGrpSpPr>
          <p:cNvPr id="9" name="Group 8"/>
          <p:cNvGrpSpPr/>
          <p:nvPr/>
        </p:nvGrpSpPr>
        <p:grpSpPr>
          <a:xfrm>
            <a:off x="1826208" y="776679"/>
            <a:ext cx="8689772" cy="369332"/>
            <a:chOff x="0" y="1272254"/>
            <a:chExt cx="9144000" cy="387906"/>
          </a:xfrm>
        </p:grpSpPr>
        <p:cxnSp>
          <p:nvCxnSpPr>
            <p:cNvPr id="10" name="Straight Connector 9"/>
            <p:cNvCxnSpPr/>
            <p:nvPr/>
          </p:nvCxnSpPr>
          <p:spPr>
            <a:xfrm>
              <a:off x="0" y="1447800"/>
              <a:ext cx="9144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27298" y="1272254"/>
              <a:ext cx="1828800" cy="387906"/>
            </a:xfrm>
            <a:prstGeom prst="rect">
              <a:avLst/>
            </a:prstGeom>
            <a:solidFill>
              <a:schemeClr val="bg1"/>
            </a:solidFill>
          </p:spPr>
          <p:txBody>
            <a:bodyPr wrap="square" rtlCol="0">
              <a:spAutoFit/>
            </a:bodyPr>
            <a:lstStyle/>
            <a:p>
              <a:pPr algn="ctr"/>
              <a:r>
                <a:rPr lang="en-US" i="1" dirty="0"/>
                <a:t>CORE</a:t>
              </a:r>
            </a:p>
          </p:txBody>
        </p:sp>
        <p:sp>
          <p:nvSpPr>
            <p:cNvPr id="12" name="Double Brace 11"/>
            <p:cNvSpPr/>
            <p:nvPr/>
          </p:nvSpPr>
          <p:spPr>
            <a:xfrm>
              <a:off x="3527298" y="1315235"/>
              <a:ext cx="1828800" cy="228600"/>
            </a:xfrm>
            <a:prstGeom prst="bracePair">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26" name="Rectangle 25"/>
          <p:cNvSpPr/>
          <p:nvPr/>
        </p:nvSpPr>
        <p:spPr>
          <a:xfrm>
            <a:off x="1628490" y="1110959"/>
            <a:ext cx="1672377" cy="1098841"/>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Air pollution</a:t>
            </a:r>
            <a:r>
              <a:rPr lang="en-US" sz="1200" dirty="0">
                <a:solidFill>
                  <a:schemeClr val="tx1"/>
                </a:solidFill>
              </a:rPr>
              <a:t/>
            </a:r>
            <a:br>
              <a:rPr lang="en-US" sz="1200" dirty="0">
                <a:solidFill>
                  <a:schemeClr val="tx1"/>
                </a:solidFill>
              </a:rPr>
            </a:br>
            <a:r>
              <a:rPr lang="en-CA" sz="1200" dirty="0">
                <a:solidFill>
                  <a:schemeClr val="tx1"/>
                </a:solidFill>
              </a:rPr>
              <a:t>Air quality index (AQI) </a:t>
            </a:r>
            <a:endParaRPr lang="en-US" sz="1100" dirty="0">
              <a:solidFill>
                <a:schemeClr val="tx1"/>
              </a:solidFill>
            </a:endParaRPr>
          </a:p>
        </p:txBody>
      </p:sp>
      <p:sp>
        <p:nvSpPr>
          <p:cNvPr id="27" name="Rectangle 26"/>
          <p:cNvSpPr/>
          <p:nvPr/>
        </p:nvSpPr>
        <p:spPr>
          <a:xfrm>
            <a:off x="1657575" y="2376939"/>
            <a:ext cx="1672376" cy="1057823"/>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GHG emissions (*)</a:t>
            </a:r>
            <a:br>
              <a:rPr lang="en-US" sz="1200" b="1" dirty="0">
                <a:solidFill>
                  <a:schemeClr val="tx1"/>
                </a:solidFill>
              </a:rPr>
            </a:br>
            <a:r>
              <a:rPr lang="en-CA" sz="1200" dirty="0">
                <a:solidFill>
                  <a:schemeClr val="tx1"/>
                </a:solidFill>
              </a:rPr>
              <a:t>Greenhouse gas emissions per capita.</a:t>
            </a:r>
            <a:endParaRPr lang="en-US" sz="1200" dirty="0">
              <a:solidFill>
                <a:schemeClr val="tx1"/>
              </a:solidFill>
            </a:endParaRPr>
          </a:p>
        </p:txBody>
      </p:sp>
      <p:sp>
        <p:nvSpPr>
          <p:cNvPr id="30" name="Rectangle 29"/>
          <p:cNvSpPr/>
          <p:nvPr/>
        </p:nvSpPr>
        <p:spPr>
          <a:xfrm>
            <a:off x="3491000" y="2361347"/>
            <a:ext cx="1672377" cy="1073415"/>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chemeClr val="tx1"/>
                </a:solidFill>
              </a:rPr>
              <a:t>Availability of smart water meters</a:t>
            </a:r>
            <a:r>
              <a:rPr lang="en-CA" sz="1050" dirty="0">
                <a:solidFill>
                  <a:schemeClr val="tx1"/>
                </a:solidFill>
              </a:rPr>
              <a:t/>
            </a:r>
            <a:br>
              <a:rPr lang="en-CA" sz="1050" dirty="0">
                <a:solidFill>
                  <a:schemeClr val="tx1"/>
                </a:solidFill>
              </a:rPr>
            </a:br>
            <a:r>
              <a:rPr lang="en-CA" sz="1000" dirty="0">
                <a:solidFill>
                  <a:schemeClr val="tx1"/>
                </a:solidFill>
              </a:rPr>
              <a:t>Proportion of the water consumers with smart water meters.</a:t>
            </a:r>
            <a:endParaRPr lang="en-US" sz="1000" dirty="0">
              <a:solidFill>
                <a:schemeClr val="tx1"/>
              </a:solidFill>
            </a:endParaRPr>
          </a:p>
        </p:txBody>
      </p:sp>
      <p:sp>
        <p:nvSpPr>
          <p:cNvPr id="39" name="Rectangle 38"/>
          <p:cNvSpPr/>
          <p:nvPr/>
        </p:nvSpPr>
        <p:spPr>
          <a:xfrm>
            <a:off x="3491000" y="3627326"/>
            <a:ext cx="1672377" cy="1096025"/>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Quality of drinking water</a:t>
            </a:r>
            <a:r>
              <a:rPr lang="en-US" sz="1200" dirty="0">
                <a:solidFill>
                  <a:schemeClr val="tx1"/>
                </a:solidFill>
              </a:rPr>
              <a:t/>
            </a:r>
            <a:br>
              <a:rPr lang="en-US" sz="1200" dirty="0">
                <a:solidFill>
                  <a:schemeClr val="tx1"/>
                </a:solidFill>
              </a:rPr>
            </a:br>
            <a:r>
              <a:rPr lang="en-CA" sz="1200" dirty="0">
                <a:solidFill>
                  <a:schemeClr val="tx1"/>
                </a:solidFill>
              </a:rPr>
              <a:t>Index of compliance with standards</a:t>
            </a:r>
            <a:endParaRPr lang="en-US" sz="1100" dirty="0">
              <a:solidFill>
                <a:schemeClr val="tx1"/>
              </a:solidFill>
            </a:endParaRPr>
          </a:p>
        </p:txBody>
      </p:sp>
      <p:sp>
        <p:nvSpPr>
          <p:cNvPr id="40" name="Rectangle 39"/>
          <p:cNvSpPr/>
          <p:nvPr/>
        </p:nvSpPr>
        <p:spPr>
          <a:xfrm>
            <a:off x="3491001" y="1099793"/>
            <a:ext cx="1672377" cy="1110006"/>
          </a:xfrm>
          <a:prstGeom prst="rect">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Water Consumption</a:t>
            </a:r>
            <a:r>
              <a:rPr lang="en-US" sz="1200" dirty="0">
                <a:solidFill>
                  <a:schemeClr val="tx1"/>
                </a:solidFill>
              </a:rPr>
              <a:t/>
            </a:r>
            <a:br>
              <a:rPr lang="en-US" sz="1200" dirty="0">
                <a:solidFill>
                  <a:schemeClr val="tx1"/>
                </a:solidFill>
              </a:rPr>
            </a:br>
            <a:r>
              <a:rPr lang="en-CA" sz="1200" dirty="0">
                <a:solidFill>
                  <a:schemeClr val="tx1"/>
                </a:solidFill>
              </a:rPr>
              <a:t>Water consumption per capita</a:t>
            </a:r>
            <a:endParaRPr lang="en-US" sz="1100" dirty="0">
              <a:solidFill>
                <a:schemeClr val="tx1"/>
              </a:solidFill>
            </a:endParaRPr>
          </a:p>
        </p:txBody>
      </p:sp>
      <p:sp>
        <p:nvSpPr>
          <p:cNvPr id="41" name="Rectangle 40"/>
          <p:cNvSpPr/>
          <p:nvPr/>
        </p:nvSpPr>
        <p:spPr>
          <a:xfrm>
            <a:off x="5328737" y="1078337"/>
            <a:ext cx="1672377" cy="1131463"/>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Wastewater treated</a:t>
            </a:r>
            <a:r>
              <a:rPr lang="en-US" sz="1200" dirty="0">
                <a:solidFill>
                  <a:schemeClr val="tx1"/>
                </a:solidFill>
              </a:rPr>
              <a:t/>
            </a:r>
            <a:br>
              <a:rPr lang="en-US" sz="1200" dirty="0">
                <a:solidFill>
                  <a:schemeClr val="tx1"/>
                </a:solidFill>
              </a:rPr>
            </a:br>
            <a:r>
              <a:rPr lang="en-CA" sz="1200" dirty="0">
                <a:solidFill>
                  <a:schemeClr val="tx1"/>
                </a:solidFill>
              </a:rPr>
              <a:t>Percentage of wastewater receiving primary treatment.</a:t>
            </a:r>
            <a:endParaRPr lang="en-US" sz="1100" dirty="0">
              <a:solidFill>
                <a:schemeClr val="tx1"/>
              </a:solidFill>
            </a:endParaRPr>
          </a:p>
        </p:txBody>
      </p:sp>
      <p:sp>
        <p:nvSpPr>
          <p:cNvPr id="42" name="Rectangle 41"/>
          <p:cNvSpPr/>
          <p:nvPr/>
        </p:nvSpPr>
        <p:spPr>
          <a:xfrm>
            <a:off x="5331963" y="2343438"/>
            <a:ext cx="1669150" cy="1091323"/>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Wastewater treated</a:t>
            </a:r>
            <a:r>
              <a:rPr lang="en-US" sz="1200" dirty="0">
                <a:solidFill>
                  <a:schemeClr val="tx1"/>
                </a:solidFill>
              </a:rPr>
              <a:t/>
            </a:r>
            <a:br>
              <a:rPr lang="en-US" sz="1200" dirty="0">
                <a:solidFill>
                  <a:schemeClr val="tx1"/>
                </a:solidFill>
              </a:rPr>
            </a:br>
            <a:r>
              <a:rPr lang="en-CA" sz="1200" dirty="0">
                <a:solidFill>
                  <a:schemeClr val="tx1"/>
                </a:solidFill>
              </a:rPr>
              <a:t>Percentage of wastewater receiving secondary treatment.</a:t>
            </a:r>
            <a:endParaRPr lang="en-US" sz="1100" dirty="0">
              <a:solidFill>
                <a:schemeClr val="tx1"/>
              </a:solidFill>
            </a:endParaRPr>
          </a:p>
        </p:txBody>
      </p:sp>
      <p:sp>
        <p:nvSpPr>
          <p:cNvPr id="43" name="Rectangle 42"/>
          <p:cNvSpPr/>
          <p:nvPr/>
        </p:nvSpPr>
        <p:spPr>
          <a:xfrm>
            <a:off x="5347203" y="3632066"/>
            <a:ext cx="1700736" cy="105233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Wastewater treated</a:t>
            </a:r>
            <a:r>
              <a:rPr lang="en-US" sz="1200" dirty="0">
                <a:solidFill>
                  <a:schemeClr val="tx1"/>
                </a:solidFill>
              </a:rPr>
              <a:t/>
            </a:r>
            <a:br>
              <a:rPr lang="en-US" sz="1200" dirty="0">
                <a:solidFill>
                  <a:schemeClr val="tx1"/>
                </a:solidFill>
              </a:rPr>
            </a:br>
            <a:r>
              <a:rPr lang="en-CA" sz="1200" dirty="0">
                <a:solidFill>
                  <a:schemeClr val="tx1"/>
                </a:solidFill>
              </a:rPr>
              <a:t>Percentage of wastewater receiving tertiary treatment.</a:t>
            </a:r>
            <a:endParaRPr lang="en-US" sz="1100" dirty="0">
              <a:solidFill>
                <a:schemeClr val="tx1"/>
              </a:solidFill>
            </a:endParaRPr>
          </a:p>
        </p:txBody>
      </p:sp>
      <p:sp>
        <p:nvSpPr>
          <p:cNvPr id="44" name="Rectangle 43"/>
          <p:cNvSpPr/>
          <p:nvPr/>
        </p:nvSpPr>
        <p:spPr>
          <a:xfrm>
            <a:off x="1665430" y="3655156"/>
            <a:ext cx="1635437" cy="1068194"/>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Compliance with WHO endorsed EMF exposure guidelines</a:t>
            </a:r>
            <a:r>
              <a:rPr lang="en-US" sz="1200" dirty="0">
                <a:solidFill>
                  <a:schemeClr val="tx1"/>
                </a:solidFill>
              </a:rPr>
              <a:t/>
            </a:r>
            <a:br>
              <a:rPr lang="en-US" sz="1200" dirty="0">
                <a:solidFill>
                  <a:schemeClr val="tx1"/>
                </a:solidFill>
              </a:rPr>
            </a:br>
            <a:endParaRPr lang="en-US" sz="1100" dirty="0">
              <a:solidFill>
                <a:schemeClr val="tx1"/>
              </a:solidFill>
            </a:endParaRPr>
          </a:p>
        </p:txBody>
      </p:sp>
      <p:sp>
        <p:nvSpPr>
          <p:cNvPr id="48" name="Rectangle 47"/>
          <p:cNvSpPr/>
          <p:nvPr/>
        </p:nvSpPr>
        <p:spPr>
          <a:xfrm>
            <a:off x="7151561" y="1078336"/>
            <a:ext cx="1594784" cy="1131463"/>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Solid waste treatment</a:t>
            </a:r>
            <a:br>
              <a:rPr lang="en-CA" sz="1200" b="1" dirty="0">
                <a:solidFill>
                  <a:schemeClr val="tx1"/>
                </a:solidFill>
              </a:rPr>
            </a:br>
            <a:r>
              <a:rPr lang="en-CA" sz="1200" dirty="0">
                <a:solidFill>
                  <a:schemeClr val="tx1"/>
                </a:solidFill>
              </a:rPr>
              <a:t>Percentage of solid waste disposed to sanitary landfills </a:t>
            </a:r>
            <a:endParaRPr lang="en-US" sz="1100" dirty="0">
              <a:solidFill>
                <a:schemeClr val="tx1"/>
              </a:solidFill>
            </a:endParaRPr>
          </a:p>
        </p:txBody>
      </p:sp>
      <p:sp>
        <p:nvSpPr>
          <p:cNvPr id="49" name="Rectangle 48"/>
          <p:cNvSpPr/>
          <p:nvPr/>
        </p:nvSpPr>
        <p:spPr>
          <a:xfrm>
            <a:off x="8906952" y="1070036"/>
            <a:ext cx="1637462" cy="1139762"/>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Solid waste treatment</a:t>
            </a:r>
            <a:br>
              <a:rPr lang="en-CA" sz="1200" b="1" dirty="0">
                <a:solidFill>
                  <a:schemeClr val="tx1"/>
                </a:solidFill>
              </a:rPr>
            </a:br>
            <a:r>
              <a:rPr lang="en-CA" sz="1200" dirty="0">
                <a:solidFill>
                  <a:schemeClr val="tx1"/>
                </a:solidFill>
              </a:rPr>
              <a:t>Percentage of solid waste  burnt in an open arear </a:t>
            </a:r>
            <a:endParaRPr lang="en-US" sz="1100" dirty="0">
              <a:solidFill>
                <a:schemeClr val="tx1"/>
              </a:solidFill>
            </a:endParaRPr>
          </a:p>
        </p:txBody>
      </p:sp>
      <p:sp>
        <p:nvSpPr>
          <p:cNvPr id="50" name="Rectangle 49"/>
          <p:cNvSpPr/>
          <p:nvPr/>
        </p:nvSpPr>
        <p:spPr>
          <a:xfrm>
            <a:off x="8906953" y="2343437"/>
            <a:ext cx="1639919" cy="1091323"/>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Solid waste treatment</a:t>
            </a:r>
            <a:br>
              <a:rPr lang="en-CA" sz="1200" b="1" dirty="0">
                <a:solidFill>
                  <a:schemeClr val="tx1"/>
                </a:solidFill>
              </a:rPr>
            </a:br>
            <a:r>
              <a:rPr lang="en-CA" sz="1200" dirty="0">
                <a:solidFill>
                  <a:schemeClr val="tx1"/>
                </a:solidFill>
              </a:rPr>
              <a:t>Percentage of solid waste incinerated</a:t>
            </a:r>
            <a:endParaRPr lang="en-US" sz="1100" dirty="0">
              <a:solidFill>
                <a:schemeClr val="tx1"/>
              </a:solidFill>
            </a:endParaRPr>
          </a:p>
        </p:txBody>
      </p:sp>
      <p:sp>
        <p:nvSpPr>
          <p:cNvPr id="51" name="Rectangle 50"/>
          <p:cNvSpPr/>
          <p:nvPr/>
        </p:nvSpPr>
        <p:spPr>
          <a:xfrm>
            <a:off x="8906953" y="3597772"/>
            <a:ext cx="1637462" cy="1050428"/>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Solid waste treatment</a:t>
            </a:r>
            <a:br>
              <a:rPr lang="en-CA" sz="1200" b="1" dirty="0">
                <a:solidFill>
                  <a:schemeClr val="tx1"/>
                </a:solidFill>
              </a:rPr>
            </a:br>
            <a:r>
              <a:rPr lang="en-CA" sz="1200" dirty="0">
                <a:solidFill>
                  <a:schemeClr val="tx1"/>
                </a:solidFill>
              </a:rPr>
              <a:t>Percentage of solid waste disposed to an open dump</a:t>
            </a:r>
            <a:endParaRPr lang="en-US" sz="1100" dirty="0">
              <a:solidFill>
                <a:schemeClr val="tx1"/>
              </a:solidFill>
            </a:endParaRPr>
          </a:p>
        </p:txBody>
      </p:sp>
      <p:sp>
        <p:nvSpPr>
          <p:cNvPr id="52" name="Rectangle 51"/>
          <p:cNvSpPr/>
          <p:nvPr/>
        </p:nvSpPr>
        <p:spPr>
          <a:xfrm>
            <a:off x="7178683" y="3631392"/>
            <a:ext cx="1567663" cy="1053004"/>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Solid waste treatment</a:t>
            </a:r>
            <a:br>
              <a:rPr lang="en-CA" sz="1200" b="1" dirty="0">
                <a:solidFill>
                  <a:schemeClr val="tx1"/>
                </a:solidFill>
              </a:rPr>
            </a:br>
            <a:r>
              <a:rPr lang="en-CA" sz="1200" dirty="0">
                <a:solidFill>
                  <a:schemeClr val="tx1"/>
                </a:solidFill>
              </a:rPr>
              <a:t>Percentage of solid waste recycled</a:t>
            </a:r>
            <a:endParaRPr lang="en-US" sz="1100" dirty="0">
              <a:solidFill>
                <a:schemeClr val="tx1"/>
              </a:solidFill>
            </a:endParaRPr>
          </a:p>
        </p:txBody>
      </p:sp>
      <p:sp>
        <p:nvSpPr>
          <p:cNvPr id="56" name="Rectangle 55"/>
          <p:cNvSpPr/>
          <p:nvPr/>
        </p:nvSpPr>
        <p:spPr>
          <a:xfrm>
            <a:off x="7144201" y="2346014"/>
            <a:ext cx="1609504" cy="1088746"/>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Solid waste treatment</a:t>
            </a:r>
            <a:br>
              <a:rPr lang="en-CA" sz="1200" b="1" dirty="0">
                <a:solidFill>
                  <a:schemeClr val="tx1"/>
                </a:solidFill>
              </a:rPr>
            </a:br>
            <a:r>
              <a:rPr lang="en-CA" sz="1200" dirty="0">
                <a:solidFill>
                  <a:schemeClr val="tx1"/>
                </a:solidFill>
              </a:rPr>
              <a:t>Percentage of solid waste treated by other means</a:t>
            </a:r>
            <a:endParaRPr lang="en-US" sz="1100" dirty="0">
              <a:solidFill>
                <a:schemeClr val="tx1"/>
              </a:solidFill>
            </a:endParaRPr>
          </a:p>
        </p:txBody>
      </p:sp>
      <p:sp>
        <p:nvSpPr>
          <p:cNvPr id="57" name="Rectangle 56"/>
          <p:cNvSpPr/>
          <p:nvPr/>
        </p:nvSpPr>
        <p:spPr>
          <a:xfrm>
            <a:off x="3490999" y="4925138"/>
            <a:ext cx="1672377" cy="1099898"/>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Green areas and public spaces</a:t>
            </a:r>
            <a:br>
              <a:rPr lang="en-CA" sz="1200" b="1" dirty="0">
                <a:solidFill>
                  <a:schemeClr val="tx1"/>
                </a:solidFill>
              </a:rPr>
            </a:br>
            <a:r>
              <a:rPr lang="en-CA" sz="1000" dirty="0">
                <a:solidFill>
                  <a:schemeClr val="tx1"/>
                </a:solidFill>
              </a:rPr>
              <a:t>Publically accessible green areas and public spaces per 100 000 inhabitants</a:t>
            </a:r>
            <a:r>
              <a:rPr lang="en-CA" sz="1200" dirty="0">
                <a:solidFill>
                  <a:schemeClr val="tx1"/>
                </a:solidFill>
              </a:rPr>
              <a:t>.</a:t>
            </a:r>
            <a:endParaRPr lang="en-US" sz="1100" dirty="0">
              <a:solidFill>
                <a:schemeClr val="tx1"/>
              </a:solidFill>
            </a:endParaRPr>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2056" y="6025036"/>
            <a:ext cx="1792359" cy="756764"/>
          </a:xfrm>
          <a:prstGeom prst="rect">
            <a:avLst/>
          </a:prstGeom>
        </p:spPr>
      </p:pic>
      <p:sp>
        <p:nvSpPr>
          <p:cNvPr id="55" name="Rectangle 54"/>
          <p:cNvSpPr/>
          <p:nvPr/>
        </p:nvSpPr>
        <p:spPr>
          <a:xfrm>
            <a:off x="1657575" y="4943745"/>
            <a:ext cx="1672376" cy="1099898"/>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Adoption of a consistent planning approval process with respect to EMF</a:t>
            </a:r>
            <a:endParaRPr lang="en-US" sz="1100" dirty="0">
              <a:solidFill>
                <a:schemeClr val="tx1"/>
              </a:solidFill>
            </a:endParaRPr>
          </a:p>
        </p:txBody>
      </p:sp>
    </p:spTree>
    <p:extLst>
      <p:ext uri="{BB962C8B-B14F-4D97-AF65-F5344CB8AC3E}">
        <p14:creationId xmlns:p14="http://schemas.microsoft.com/office/powerpoint/2010/main" val="3294718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19120" y="80992"/>
            <a:ext cx="8686800" cy="681223"/>
            <a:chOff x="838200" y="304800"/>
            <a:chExt cx="7620000" cy="800092"/>
          </a:xfrm>
        </p:grpSpPr>
        <p:sp>
          <p:nvSpPr>
            <p:cNvPr id="5" name="Rectangle 4"/>
            <p:cNvSpPr/>
            <p:nvPr/>
          </p:nvSpPr>
          <p:spPr>
            <a:xfrm>
              <a:off x="838200" y="304800"/>
              <a:ext cx="7620000" cy="3810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6" name="Rectangle 5"/>
            <p:cNvSpPr/>
            <p:nvPr/>
          </p:nvSpPr>
          <p:spPr>
            <a:xfrm>
              <a:off x="2788168" y="774677"/>
              <a:ext cx="3809999" cy="330215"/>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 </a:t>
              </a:r>
            </a:p>
          </p:txBody>
        </p:sp>
      </p:grpSp>
      <p:sp>
        <p:nvSpPr>
          <p:cNvPr id="31" name="Rectangle 30"/>
          <p:cNvSpPr/>
          <p:nvPr/>
        </p:nvSpPr>
        <p:spPr>
          <a:xfrm>
            <a:off x="1779865" y="1350274"/>
            <a:ext cx="1670601" cy="935727"/>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Air pollution monitoring system</a:t>
            </a:r>
            <a:br>
              <a:rPr lang="en-US" sz="1200" b="1" dirty="0">
                <a:solidFill>
                  <a:schemeClr val="tx1"/>
                </a:solidFill>
              </a:rPr>
            </a:br>
            <a:r>
              <a:rPr lang="en-CA" sz="1000" dirty="0">
                <a:solidFill>
                  <a:schemeClr val="tx1"/>
                </a:solidFill>
              </a:rPr>
              <a:t>Number of outdoor installations of ICT</a:t>
            </a:r>
            <a:endParaRPr lang="en-US" sz="900" dirty="0">
              <a:solidFill>
                <a:schemeClr val="tx1"/>
              </a:solidFill>
            </a:endParaRPr>
          </a:p>
        </p:txBody>
      </p:sp>
      <p:grpSp>
        <p:nvGrpSpPr>
          <p:cNvPr id="32" name="Group 31"/>
          <p:cNvGrpSpPr/>
          <p:nvPr/>
        </p:nvGrpSpPr>
        <p:grpSpPr>
          <a:xfrm>
            <a:off x="1779865" y="863642"/>
            <a:ext cx="8667837" cy="369332"/>
            <a:chOff x="0" y="1198335"/>
            <a:chExt cx="9144000" cy="461004"/>
          </a:xfrm>
        </p:grpSpPr>
        <p:cxnSp>
          <p:nvCxnSpPr>
            <p:cNvPr id="33" name="Straight Connector 32"/>
            <p:cNvCxnSpPr/>
            <p:nvPr/>
          </p:nvCxnSpPr>
          <p:spPr>
            <a:xfrm>
              <a:off x="0" y="1447800"/>
              <a:ext cx="9144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90899" y="1198335"/>
              <a:ext cx="2193929" cy="461004"/>
            </a:xfrm>
            <a:prstGeom prst="rect">
              <a:avLst/>
            </a:prstGeom>
            <a:solidFill>
              <a:schemeClr val="bg1"/>
            </a:solidFill>
          </p:spPr>
          <p:txBody>
            <a:bodyPr wrap="square" rtlCol="0">
              <a:spAutoFit/>
            </a:bodyPr>
            <a:lstStyle/>
            <a:p>
              <a:pPr algn="ctr"/>
              <a:r>
                <a:rPr lang="en-US" i="1" dirty="0"/>
                <a:t>ADVANCED</a:t>
              </a:r>
            </a:p>
          </p:txBody>
        </p:sp>
        <p:sp>
          <p:nvSpPr>
            <p:cNvPr id="37" name="Double Brace 36"/>
            <p:cNvSpPr/>
            <p:nvPr/>
          </p:nvSpPr>
          <p:spPr>
            <a:xfrm>
              <a:off x="3308892" y="1315234"/>
              <a:ext cx="2175937" cy="238709"/>
            </a:xfrm>
            <a:prstGeom prst="bracePair">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38" name="Rectangle 37"/>
          <p:cNvSpPr/>
          <p:nvPr/>
        </p:nvSpPr>
        <p:spPr>
          <a:xfrm>
            <a:off x="1779865" y="2623054"/>
            <a:ext cx="1720549" cy="921214"/>
          </a:xfrm>
          <a:prstGeom prst="rect">
            <a:avLst/>
          </a:prstGeom>
          <a:solidFill>
            <a:srgbClr val="FFFF9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Air pollution forecasting, Air pollution measures </a:t>
            </a:r>
            <a:r>
              <a:rPr lang="en-US" sz="1200" b="1" dirty="0">
                <a:solidFill>
                  <a:schemeClr val="tx1"/>
                </a:solidFill>
              </a:rPr>
              <a:t/>
            </a:r>
            <a:br>
              <a:rPr lang="en-US" sz="1200" b="1" dirty="0">
                <a:solidFill>
                  <a:schemeClr val="tx1"/>
                </a:solidFill>
              </a:rPr>
            </a:br>
            <a:endParaRPr lang="en-US" sz="1200" dirty="0">
              <a:solidFill>
                <a:schemeClr val="tx1"/>
              </a:solidFill>
            </a:endParaRPr>
          </a:p>
        </p:txBody>
      </p:sp>
      <p:sp>
        <p:nvSpPr>
          <p:cNvPr id="45" name="Rectangle 44"/>
          <p:cNvSpPr/>
          <p:nvPr/>
        </p:nvSpPr>
        <p:spPr>
          <a:xfrm>
            <a:off x="6042485" y="1342022"/>
            <a:ext cx="1718745" cy="943978"/>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Exposure to noise</a:t>
            </a:r>
            <a:r>
              <a:rPr lang="en-US" sz="1200" dirty="0">
                <a:solidFill>
                  <a:schemeClr val="tx1"/>
                </a:solidFill>
              </a:rPr>
              <a:t/>
            </a:r>
            <a:br>
              <a:rPr lang="en-US" sz="1200" dirty="0">
                <a:solidFill>
                  <a:schemeClr val="tx1"/>
                </a:solidFill>
              </a:rPr>
            </a:br>
            <a:r>
              <a:rPr lang="en-CA" sz="1050" dirty="0">
                <a:solidFill>
                  <a:schemeClr val="tx1"/>
                </a:solidFill>
              </a:rPr>
              <a:t>Percentage of the city inhabitants exposed to noise levels</a:t>
            </a:r>
            <a:endParaRPr lang="en-US" sz="1000" dirty="0">
              <a:solidFill>
                <a:schemeClr val="tx1"/>
              </a:solidFill>
            </a:endParaRPr>
          </a:p>
        </p:txBody>
      </p:sp>
      <p:sp>
        <p:nvSpPr>
          <p:cNvPr id="58" name="Rectangle 57"/>
          <p:cNvSpPr/>
          <p:nvPr/>
        </p:nvSpPr>
        <p:spPr>
          <a:xfrm>
            <a:off x="3827176" y="1348394"/>
            <a:ext cx="1598582" cy="94658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Native species monitoring</a:t>
            </a:r>
            <a:r>
              <a:rPr lang="en-US" sz="1200" dirty="0">
                <a:solidFill>
                  <a:schemeClr val="tx1"/>
                </a:solidFill>
              </a:rPr>
              <a:t/>
            </a:r>
            <a:br>
              <a:rPr lang="en-US" sz="1200" dirty="0">
                <a:solidFill>
                  <a:schemeClr val="tx1"/>
                </a:solidFill>
              </a:rPr>
            </a:br>
            <a:r>
              <a:rPr lang="en-CA" sz="1000" dirty="0">
                <a:solidFill>
                  <a:schemeClr val="tx1"/>
                </a:solidFill>
              </a:rPr>
              <a:t>Change of number of native species  - Biodiversity Index</a:t>
            </a:r>
            <a:endParaRPr lang="en-US" sz="1000" dirty="0">
              <a:solidFill>
                <a:schemeClr val="tx1"/>
              </a:solidFill>
            </a:endParaRPr>
          </a:p>
        </p:txBody>
      </p:sp>
      <p:sp>
        <p:nvSpPr>
          <p:cNvPr id="59" name="Rectangle 58"/>
          <p:cNvSpPr/>
          <p:nvPr/>
        </p:nvSpPr>
        <p:spPr>
          <a:xfrm>
            <a:off x="3806205" y="2596356"/>
            <a:ext cx="1640525" cy="934989"/>
          </a:xfrm>
          <a:prstGeom prst="rect">
            <a:avLst/>
          </a:prstGeom>
          <a:solidFill>
            <a:srgbClr val="FFFF9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Protected natural area</a:t>
            </a:r>
            <a:r>
              <a:rPr lang="en-US" sz="1200" dirty="0">
                <a:solidFill>
                  <a:schemeClr val="tx1"/>
                </a:solidFill>
              </a:rPr>
              <a:t/>
            </a:r>
            <a:br>
              <a:rPr lang="en-US" sz="1200" dirty="0">
                <a:solidFill>
                  <a:schemeClr val="tx1"/>
                </a:solidFill>
              </a:rPr>
            </a:br>
            <a:r>
              <a:rPr lang="en-CA" sz="1050" dirty="0">
                <a:solidFill>
                  <a:schemeClr val="tx1"/>
                </a:solidFill>
              </a:rPr>
              <a:t>Percentage of city area protected as natural sites</a:t>
            </a:r>
            <a:endParaRPr lang="en-US" sz="1000" dirty="0">
              <a:solidFill>
                <a:schemeClr val="tx1"/>
              </a:solidFill>
            </a:endParaRPr>
          </a:p>
        </p:txBody>
      </p:sp>
      <p:sp>
        <p:nvSpPr>
          <p:cNvPr id="60" name="Rectangle 59"/>
          <p:cNvSpPr/>
          <p:nvPr/>
        </p:nvSpPr>
        <p:spPr>
          <a:xfrm>
            <a:off x="3813064" y="3793241"/>
            <a:ext cx="1633666" cy="988806"/>
          </a:xfrm>
          <a:prstGeom prst="rect">
            <a:avLst/>
          </a:prstGeom>
          <a:solidFill>
            <a:srgbClr val="FFFF9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Tree Canopy</a:t>
            </a:r>
            <a:r>
              <a:rPr lang="en-US" sz="1200" dirty="0">
                <a:solidFill>
                  <a:schemeClr val="tx1"/>
                </a:solidFill>
              </a:rPr>
              <a:t/>
            </a:r>
            <a:br>
              <a:rPr lang="en-US" sz="1200" dirty="0">
                <a:solidFill>
                  <a:schemeClr val="tx1"/>
                </a:solidFill>
              </a:rPr>
            </a:br>
            <a:r>
              <a:rPr lang="en-CA" sz="1050" dirty="0">
                <a:solidFill>
                  <a:schemeClr val="tx1"/>
                </a:solidFill>
              </a:rPr>
              <a:t>Area of urban territory covered by tree canopy</a:t>
            </a:r>
            <a:endParaRPr lang="en-US" sz="1000" dirty="0">
              <a:solidFill>
                <a:schemeClr val="tx1"/>
              </a:solidFill>
            </a:endParaRPr>
          </a:p>
        </p:txBody>
      </p:sp>
      <p:sp>
        <p:nvSpPr>
          <p:cNvPr id="61" name="Rectangle 60"/>
          <p:cNvSpPr/>
          <p:nvPr/>
        </p:nvSpPr>
        <p:spPr>
          <a:xfrm>
            <a:off x="3813064" y="5043945"/>
            <a:ext cx="1680539" cy="934989"/>
          </a:xfrm>
          <a:prstGeom prst="rect">
            <a:avLst/>
          </a:prstGeom>
          <a:solidFill>
            <a:schemeClr val="accent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Sporting facilities</a:t>
            </a:r>
            <a:r>
              <a:rPr lang="en-US" sz="1200" dirty="0">
                <a:solidFill>
                  <a:schemeClr val="tx1"/>
                </a:solidFill>
              </a:rPr>
              <a:t/>
            </a:r>
            <a:br>
              <a:rPr lang="en-US" sz="1200" dirty="0">
                <a:solidFill>
                  <a:schemeClr val="tx1"/>
                </a:solidFill>
              </a:rPr>
            </a:br>
            <a:r>
              <a:rPr lang="en-CA" sz="1050" dirty="0">
                <a:solidFill>
                  <a:schemeClr val="tx1"/>
                </a:solidFill>
              </a:rPr>
              <a:t>Area of total public sports facilities per 100 000 inhabitants.</a:t>
            </a:r>
            <a:endParaRPr lang="en-US" sz="1000" dirty="0">
              <a:solidFill>
                <a:schemeClr val="tx1"/>
              </a:solidFill>
            </a:endParaRPr>
          </a:p>
        </p:txBody>
      </p:sp>
      <p:sp>
        <p:nvSpPr>
          <p:cNvPr id="62" name="Rectangle 61"/>
          <p:cNvSpPr/>
          <p:nvPr/>
        </p:nvSpPr>
        <p:spPr>
          <a:xfrm>
            <a:off x="8285483" y="1342023"/>
            <a:ext cx="1734274" cy="940679"/>
          </a:xfrm>
          <a:prstGeom prst="rect">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Drainage system management</a:t>
            </a:r>
            <a:r>
              <a:rPr lang="en-US" sz="1200" dirty="0">
                <a:solidFill>
                  <a:schemeClr val="tx1"/>
                </a:solidFill>
              </a:rPr>
              <a:t/>
            </a:r>
            <a:br>
              <a:rPr lang="en-US" sz="1200" dirty="0">
                <a:solidFill>
                  <a:schemeClr val="tx1"/>
                </a:solidFill>
              </a:rPr>
            </a:br>
            <a:r>
              <a:rPr lang="en-CA" sz="1050" dirty="0">
                <a:solidFill>
                  <a:schemeClr val="tx1"/>
                </a:solidFill>
              </a:rPr>
              <a:t>Percentage of drainage system monitored.</a:t>
            </a:r>
            <a:endParaRPr lang="en-US" sz="1000" dirty="0">
              <a:solidFill>
                <a:schemeClr val="tx1"/>
              </a:solidFill>
            </a:endParaRPr>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2056" y="6025036"/>
            <a:ext cx="1792359" cy="756764"/>
          </a:xfrm>
          <a:prstGeom prst="rect">
            <a:avLst/>
          </a:prstGeom>
        </p:spPr>
      </p:pic>
    </p:spTree>
    <p:extLst>
      <p:ext uri="{BB962C8B-B14F-4D97-AF65-F5344CB8AC3E}">
        <p14:creationId xmlns:p14="http://schemas.microsoft.com/office/powerpoint/2010/main" val="4271250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54241" y="126646"/>
            <a:ext cx="8686800" cy="635354"/>
            <a:chOff x="838200" y="304800"/>
            <a:chExt cx="7620000" cy="746220"/>
          </a:xfrm>
        </p:grpSpPr>
        <p:sp>
          <p:nvSpPr>
            <p:cNvPr id="5" name="Rectangle 4"/>
            <p:cNvSpPr/>
            <p:nvPr/>
          </p:nvSpPr>
          <p:spPr>
            <a:xfrm>
              <a:off x="838200" y="304800"/>
              <a:ext cx="7620000" cy="3810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7" name="Rectangle 6"/>
            <p:cNvSpPr/>
            <p:nvPr/>
          </p:nvSpPr>
          <p:spPr>
            <a:xfrm>
              <a:off x="2778574" y="797422"/>
              <a:ext cx="3739766" cy="25359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Energy</a:t>
              </a:r>
            </a:p>
          </p:txBody>
        </p:sp>
      </p:grpSp>
      <p:grpSp>
        <p:nvGrpSpPr>
          <p:cNvPr id="20" name="Group 19"/>
          <p:cNvGrpSpPr/>
          <p:nvPr/>
        </p:nvGrpSpPr>
        <p:grpSpPr>
          <a:xfrm>
            <a:off x="1826208" y="776679"/>
            <a:ext cx="8689772" cy="369332"/>
            <a:chOff x="0" y="1272254"/>
            <a:chExt cx="9144000" cy="387906"/>
          </a:xfrm>
        </p:grpSpPr>
        <p:cxnSp>
          <p:nvCxnSpPr>
            <p:cNvPr id="21" name="Straight Connector 20"/>
            <p:cNvCxnSpPr/>
            <p:nvPr/>
          </p:nvCxnSpPr>
          <p:spPr>
            <a:xfrm>
              <a:off x="0" y="1447800"/>
              <a:ext cx="9144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27298" y="1272254"/>
              <a:ext cx="1828800" cy="387906"/>
            </a:xfrm>
            <a:prstGeom prst="rect">
              <a:avLst/>
            </a:prstGeom>
            <a:solidFill>
              <a:schemeClr val="bg1"/>
            </a:solidFill>
          </p:spPr>
          <p:txBody>
            <a:bodyPr wrap="square" rtlCol="0">
              <a:spAutoFit/>
            </a:bodyPr>
            <a:lstStyle/>
            <a:p>
              <a:pPr algn="ctr"/>
              <a:r>
                <a:rPr lang="en-US" i="1" dirty="0"/>
                <a:t>CORE</a:t>
              </a:r>
            </a:p>
          </p:txBody>
        </p:sp>
        <p:sp>
          <p:nvSpPr>
            <p:cNvPr id="23" name="Double Brace 22"/>
            <p:cNvSpPr/>
            <p:nvPr/>
          </p:nvSpPr>
          <p:spPr>
            <a:xfrm>
              <a:off x="3527298" y="1315235"/>
              <a:ext cx="1828800" cy="228600"/>
            </a:xfrm>
            <a:prstGeom prst="bracePair">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24" name="Rectangle 23"/>
          <p:cNvSpPr/>
          <p:nvPr/>
        </p:nvSpPr>
        <p:spPr>
          <a:xfrm>
            <a:off x="1756624" y="1125637"/>
            <a:ext cx="1672377" cy="1022662"/>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Renewable energy consumption</a:t>
            </a:r>
            <a:r>
              <a:rPr lang="en-US" sz="1200" dirty="0">
                <a:solidFill>
                  <a:schemeClr val="tx1"/>
                </a:solidFill>
              </a:rPr>
              <a:t/>
            </a:r>
            <a:br>
              <a:rPr lang="en-US" sz="1200" dirty="0">
                <a:solidFill>
                  <a:schemeClr val="tx1"/>
                </a:solidFill>
              </a:rPr>
            </a:br>
            <a:r>
              <a:rPr lang="en-CA" sz="1100" dirty="0">
                <a:solidFill>
                  <a:schemeClr val="tx1"/>
                </a:solidFill>
              </a:rPr>
              <a:t>Percentage of renewable energy consumed in the city.</a:t>
            </a:r>
            <a:endParaRPr lang="en-US" sz="1100" dirty="0">
              <a:solidFill>
                <a:schemeClr val="tx1"/>
              </a:solidFill>
            </a:endParaRPr>
          </a:p>
        </p:txBody>
      </p:sp>
      <p:sp>
        <p:nvSpPr>
          <p:cNvPr id="25" name="Rectangle 24"/>
          <p:cNvSpPr/>
          <p:nvPr/>
        </p:nvSpPr>
        <p:spPr>
          <a:xfrm>
            <a:off x="3939773" y="1113932"/>
            <a:ext cx="1720549" cy="1046073"/>
          </a:xfrm>
          <a:prstGeom prst="rect">
            <a:avLst/>
          </a:prstGeom>
          <a:solidFill>
            <a:schemeClr val="accent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Electricity consumption per capita</a:t>
            </a:r>
            <a:br>
              <a:rPr lang="en-US" sz="1200" b="1" dirty="0">
                <a:solidFill>
                  <a:schemeClr val="tx1"/>
                </a:solidFill>
              </a:rPr>
            </a:br>
            <a:r>
              <a:rPr lang="en-CA" sz="1100" dirty="0">
                <a:solidFill>
                  <a:schemeClr val="tx1"/>
                </a:solidFill>
              </a:rPr>
              <a:t>Electricity consumption per capita</a:t>
            </a:r>
            <a:endParaRPr lang="en-US" sz="1100" dirty="0">
              <a:solidFill>
                <a:schemeClr val="tx1"/>
              </a:solidFill>
            </a:endParaRPr>
          </a:p>
        </p:txBody>
      </p:sp>
      <p:sp>
        <p:nvSpPr>
          <p:cNvPr id="26" name="Rectangle 25"/>
          <p:cNvSpPr/>
          <p:nvPr/>
        </p:nvSpPr>
        <p:spPr>
          <a:xfrm>
            <a:off x="6171094" y="1161473"/>
            <a:ext cx="1694156" cy="1023445"/>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Public buildings energy consumption</a:t>
            </a:r>
            <a:br>
              <a:rPr lang="en-US" sz="1200" b="1" dirty="0">
                <a:solidFill>
                  <a:schemeClr val="tx1"/>
                </a:solidFill>
              </a:rPr>
            </a:br>
            <a:r>
              <a:rPr lang="en-CA" sz="1100" dirty="0">
                <a:solidFill>
                  <a:schemeClr val="tx1"/>
                </a:solidFill>
              </a:rPr>
              <a:t>Annual energy consumption of public buildings </a:t>
            </a:r>
            <a:endParaRPr lang="en-US" sz="1100" dirty="0">
              <a:solidFill>
                <a:schemeClr val="tx1"/>
              </a:solidFill>
            </a:endParaRPr>
          </a:p>
        </p:txBody>
      </p:sp>
      <p:pic>
        <p:nvPicPr>
          <p:cNvPr id="31" name="Picture 3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2056" y="5715001"/>
            <a:ext cx="1792359" cy="835037"/>
          </a:xfrm>
          <a:prstGeom prst="rect">
            <a:avLst/>
          </a:prstGeom>
        </p:spPr>
      </p:pic>
      <p:sp>
        <p:nvSpPr>
          <p:cNvPr id="15" name="Rectangle 14"/>
          <p:cNvSpPr/>
          <p:nvPr/>
        </p:nvSpPr>
        <p:spPr>
          <a:xfrm>
            <a:off x="3966267" y="3194275"/>
            <a:ext cx="4263333" cy="215921"/>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Infrastructure</a:t>
            </a:r>
          </a:p>
        </p:txBody>
      </p:sp>
      <p:grpSp>
        <p:nvGrpSpPr>
          <p:cNvPr id="16" name="Group 15"/>
          <p:cNvGrpSpPr/>
          <p:nvPr/>
        </p:nvGrpSpPr>
        <p:grpSpPr>
          <a:xfrm>
            <a:off x="1826208" y="3424875"/>
            <a:ext cx="8689772" cy="369332"/>
            <a:chOff x="0" y="1272254"/>
            <a:chExt cx="9144000" cy="387906"/>
          </a:xfrm>
        </p:grpSpPr>
        <p:cxnSp>
          <p:nvCxnSpPr>
            <p:cNvPr id="17" name="Straight Connector 16"/>
            <p:cNvCxnSpPr/>
            <p:nvPr/>
          </p:nvCxnSpPr>
          <p:spPr>
            <a:xfrm>
              <a:off x="0" y="1447800"/>
              <a:ext cx="9144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27298" y="1272254"/>
              <a:ext cx="1828800" cy="387906"/>
            </a:xfrm>
            <a:prstGeom prst="rect">
              <a:avLst/>
            </a:prstGeom>
            <a:solidFill>
              <a:schemeClr val="bg1"/>
            </a:solidFill>
          </p:spPr>
          <p:txBody>
            <a:bodyPr wrap="square" rtlCol="0">
              <a:spAutoFit/>
            </a:bodyPr>
            <a:lstStyle/>
            <a:p>
              <a:pPr algn="ctr"/>
              <a:r>
                <a:rPr lang="en-US" i="1" dirty="0"/>
                <a:t>CORE</a:t>
              </a:r>
            </a:p>
          </p:txBody>
        </p:sp>
        <p:sp>
          <p:nvSpPr>
            <p:cNvPr id="19" name="Double Brace 18"/>
            <p:cNvSpPr/>
            <p:nvPr/>
          </p:nvSpPr>
          <p:spPr>
            <a:xfrm>
              <a:off x="3527298" y="1315235"/>
              <a:ext cx="1828800" cy="228600"/>
            </a:xfrm>
            <a:prstGeom prst="bracePair">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27" name="Rectangle 26"/>
          <p:cNvSpPr/>
          <p:nvPr/>
        </p:nvSpPr>
        <p:spPr>
          <a:xfrm>
            <a:off x="1832637" y="3741683"/>
            <a:ext cx="1672377" cy="1022662"/>
          </a:xfrm>
          <a:prstGeom prst="rect">
            <a:avLst/>
          </a:prstGeom>
          <a:solidFill>
            <a:schemeClr val="accent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Proportion of city population with potable water supply</a:t>
            </a:r>
            <a:r>
              <a:rPr lang="en-US" sz="1200" dirty="0">
                <a:solidFill>
                  <a:schemeClr val="tx1"/>
                </a:solidFill>
              </a:rPr>
              <a:t/>
            </a:r>
            <a:br>
              <a:rPr lang="en-US" sz="1200" dirty="0">
                <a:solidFill>
                  <a:schemeClr val="tx1"/>
                </a:solidFill>
              </a:rPr>
            </a:br>
            <a:endParaRPr lang="en-US" sz="1100" dirty="0">
              <a:solidFill>
                <a:schemeClr val="tx1"/>
              </a:solidFill>
            </a:endParaRPr>
          </a:p>
        </p:txBody>
      </p:sp>
    </p:spTree>
    <p:extLst>
      <p:ext uri="{BB962C8B-B14F-4D97-AF65-F5344CB8AC3E}">
        <p14:creationId xmlns:p14="http://schemas.microsoft.com/office/powerpoint/2010/main" val="2600708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6582"/>
            <a:ext cx="10972800" cy="1143000"/>
          </a:xfrm>
        </p:spPr>
        <p:txBody>
          <a:bodyPr>
            <a:noAutofit/>
          </a:bodyPr>
          <a:lstStyle/>
          <a:p>
            <a:r>
              <a:rPr lang="es-ES_tradnl" sz="3600" dirty="0" smtClean="0">
                <a:latin typeface="Segoe UI" panose="020B0502040204020203" pitchFamily="34" charset="0"/>
                <a:ea typeface="Segoe UI" panose="020B0502040204020203" pitchFamily="34" charset="0"/>
                <a:cs typeface="Segoe UI" panose="020B0502040204020203" pitchFamily="34" charset="0"/>
              </a:rPr>
              <a:t>15 </a:t>
            </a:r>
            <a:r>
              <a:rPr lang="es-ES_tradnl" sz="3600" dirty="0" err="1" smtClean="0">
                <a:latin typeface="Segoe UI" panose="020B0502040204020203" pitchFamily="34" charset="0"/>
                <a:ea typeface="Segoe UI" panose="020B0502040204020203" pitchFamily="34" charset="0"/>
                <a:cs typeface="Segoe UI" panose="020B0502040204020203" pitchFamily="34" charset="0"/>
              </a:rPr>
              <a:t>years</a:t>
            </a:r>
            <a:r>
              <a:rPr lang="es-ES_tradnl" sz="3600" dirty="0" smtClean="0">
                <a:latin typeface="Segoe UI" panose="020B0502040204020203" pitchFamily="34" charset="0"/>
                <a:ea typeface="Segoe UI" panose="020B0502040204020203" pitchFamily="34" charset="0"/>
                <a:cs typeface="Segoe UI" panose="020B0502040204020203" pitchFamily="34" charset="0"/>
              </a:rPr>
              <a:t> of ICT Growth: </a:t>
            </a:r>
            <a:br>
              <a:rPr lang="es-ES_tradnl" sz="3600" dirty="0" smtClean="0">
                <a:latin typeface="Segoe UI" panose="020B0502040204020203" pitchFamily="34" charset="0"/>
                <a:ea typeface="Segoe UI" panose="020B0502040204020203" pitchFamily="34" charset="0"/>
                <a:cs typeface="Segoe UI" panose="020B0502040204020203" pitchFamily="34" charset="0"/>
              </a:rPr>
            </a:br>
            <a:r>
              <a:rPr lang="es-ES_tradnl" sz="3600" dirty="0" err="1" smtClean="0">
                <a:latin typeface="Segoe UI" panose="020B0502040204020203" pitchFamily="34" charset="0"/>
                <a:ea typeface="Segoe UI" panose="020B0502040204020203" pitchFamily="34" charset="0"/>
                <a:cs typeface="Segoe UI" panose="020B0502040204020203" pitchFamily="34" charset="0"/>
              </a:rPr>
              <a:t>What</a:t>
            </a:r>
            <a:r>
              <a:rPr lang="es-ES_tradnl" sz="3600" dirty="0" smtClean="0">
                <a:latin typeface="Segoe UI" panose="020B0502040204020203" pitchFamily="34" charset="0"/>
                <a:ea typeface="Segoe UI" panose="020B0502040204020203" pitchFamily="34" charset="0"/>
                <a:cs typeface="Segoe UI" panose="020B0502040204020203" pitchFamily="34" charset="0"/>
              </a:rPr>
              <a:t> </a:t>
            </a:r>
            <a:r>
              <a:rPr lang="es-ES_tradnl" sz="3600" dirty="0" err="1" smtClean="0">
                <a:latin typeface="Segoe UI" panose="020B0502040204020203" pitchFamily="34" charset="0"/>
                <a:ea typeface="Segoe UI" panose="020B0502040204020203" pitchFamily="34" charset="0"/>
                <a:cs typeface="Segoe UI" panose="020B0502040204020203" pitchFamily="34" charset="0"/>
              </a:rPr>
              <a:t>have</a:t>
            </a:r>
            <a:r>
              <a:rPr lang="es-ES_tradnl" sz="3600" dirty="0" smtClean="0">
                <a:latin typeface="Segoe UI" panose="020B0502040204020203" pitchFamily="34" charset="0"/>
                <a:ea typeface="Segoe UI" panose="020B0502040204020203" pitchFamily="34" charset="0"/>
                <a:cs typeface="Segoe UI" panose="020B0502040204020203" pitchFamily="34" charset="0"/>
              </a:rPr>
              <a:t> </a:t>
            </a:r>
            <a:r>
              <a:rPr lang="es-ES_tradnl" sz="3600" dirty="0" err="1" smtClean="0">
                <a:latin typeface="Segoe UI" panose="020B0502040204020203" pitchFamily="34" charset="0"/>
                <a:ea typeface="Segoe UI" panose="020B0502040204020203" pitchFamily="34" charset="0"/>
                <a:cs typeface="Segoe UI" panose="020B0502040204020203" pitchFamily="34" charset="0"/>
              </a:rPr>
              <a:t>been</a:t>
            </a:r>
            <a:r>
              <a:rPr lang="es-ES_tradnl" sz="3600" dirty="0" smtClean="0">
                <a:latin typeface="Segoe UI" panose="020B0502040204020203" pitchFamily="34" charset="0"/>
                <a:ea typeface="Segoe UI" panose="020B0502040204020203" pitchFamily="34" charset="0"/>
                <a:cs typeface="Segoe UI" panose="020B0502040204020203" pitchFamily="34" charset="0"/>
              </a:rPr>
              <a:t> </a:t>
            </a:r>
            <a:r>
              <a:rPr lang="es-ES_tradnl" sz="3600" dirty="0" err="1" smtClean="0">
                <a:latin typeface="Segoe UI" panose="020B0502040204020203" pitchFamily="34" charset="0"/>
                <a:ea typeface="Segoe UI" panose="020B0502040204020203" pitchFamily="34" charset="0"/>
                <a:cs typeface="Segoe UI" panose="020B0502040204020203" pitchFamily="34" charset="0"/>
              </a:rPr>
              <a:t>achieved</a:t>
            </a:r>
            <a:r>
              <a:rPr lang="es-ES_tradnl" sz="3600" dirty="0" smtClean="0">
                <a:latin typeface="Segoe UI" panose="020B0502040204020203" pitchFamily="34" charset="0"/>
                <a:ea typeface="Segoe UI" panose="020B0502040204020203" pitchFamily="34" charset="0"/>
                <a:cs typeface="Segoe UI" panose="020B0502040204020203" pitchFamily="34" charset="0"/>
              </a:rPr>
              <a:t> ?</a:t>
            </a:r>
            <a:endParaRPr lang="es-ES_tradnl" sz="36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Global ICT developments, 2001-2013"/>
          <p:cNvGraphicFramePr>
            <a:graphicFrameLocks/>
          </p:cNvGraphicFramePr>
          <p:nvPr>
            <p:extLst>
              <p:ext uri="{D42A27DB-BD31-4B8C-83A1-F6EECF244321}">
                <p14:modId xmlns:p14="http://schemas.microsoft.com/office/powerpoint/2010/main" val="824855813"/>
              </p:ext>
            </p:extLst>
          </p:nvPr>
        </p:nvGraphicFramePr>
        <p:xfrm>
          <a:off x="965427" y="1460665"/>
          <a:ext cx="6991041" cy="42594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5"/>
          <p:cNvSpPr txBox="1"/>
          <p:nvPr/>
        </p:nvSpPr>
        <p:spPr>
          <a:xfrm>
            <a:off x="8660331" y="1936919"/>
            <a:ext cx="3345622"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16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Mobile celular </a:t>
            </a:r>
            <a:r>
              <a:rPr lang="es-ES_tradnl"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telephone</a:t>
            </a:r>
            <a:r>
              <a:rPr lang="es-ES_tradnl" sz="16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s-ES_tradnl"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subscriptions</a:t>
            </a:r>
            <a:r>
              <a:rPr lang="es-ES_tradnl" sz="16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 </a:t>
            </a:r>
            <a:endParaRPr lang="es-ES_tradnl" sz="16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6"/>
          <p:cNvSpPr txBox="1"/>
          <p:nvPr/>
        </p:nvSpPr>
        <p:spPr>
          <a:xfrm>
            <a:off x="8661837" y="3055011"/>
            <a:ext cx="3130359"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Fixed</a:t>
            </a:r>
            <a:r>
              <a:rPr lang="es-ES_tradnl" sz="16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s-ES_tradnl"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telephone</a:t>
            </a:r>
            <a:r>
              <a:rPr lang="es-ES_tradnl" sz="16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s-ES_tradnl"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subscriptions</a:t>
            </a:r>
            <a:endParaRPr lang="es-ES_tradnl" sz="16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7"/>
          <p:cNvSpPr txBox="1"/>
          <p:nvPr/>
        </p:nvSpPr>
        <p:spPr>
          <a:xfrm>
            <a:off x="8663344" y="4137475"/>
            <a:ext cx="3128851"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Fixed</a:t>
            </a:r>
            <a:r>
              <a:rPr lang="es-ES_tradnl" sz="16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s-ES_tradnl"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broadband</a:t>
            </a:r>
            <a:r>
              <a:rPr lang="es-ES_tradnl" sz="16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s-ES_tradnl"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subscriptions</a:t>
            </a:r>
            <a:endParaRPr lang="es-ES_tradnl" sz="16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8"/>
          <p:cNvSpPr txBox="1"/>
          <p:nvPr/>
        </p:nvSpPr>
        <p:spPr>
          <a:xfrm>
            <a:off x="8658824" y="2600076"/>
            <a:ext cx="2824618"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Individuals</a:t>
            </a:r>
            <a:r>
              <a:rPr lang="es-ES" sz="16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s-ES"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using</a:t>
            </a:r>
            <a:r>
              <a:rPr lang="es-ES" sz="16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 the internet</a:t>
            </a:r>
            <a:endParaRPr lang="es-ES_tradnl" sz="16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9"/>
          <p:cNvSpPr txBox="1"/>
          <p:nvPr/>
        </p:nvSpPr>
        <p:spPr>
          <a:xfrm>
            <a:off x="8660331" y="3397532"/>
            <a:ext cx="3345622"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Active </a:t>
            </a:r>
            <a:r>
              <a:rPr lang="es-ES"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mobile</a:t>
            </a:r>
            <a:r>
              <a:rPr lang="es-ES" sz="16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s-ES"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broadband</a:t>
            </a:r>
            <a:r>
              <a:rPr lang="es-ES" sz="16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s-ES" sz="16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subscriptions</a:t>
            </a:r>
            <a:endParaRPr lang="es-ES_tradnl" sz="16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3" name="Straight Connector 12"/>
          <p:cNvCxnSpPr/>
          <p:nvPr/>
        </p:nvCxnSpPr>
        <p:spPr>
          <a:xfrm>
            <a:off x="8108453" y="2076085"/>
            <a:ext cx="504000" cy="0"/>
          </a:xfrm>
          <a:prstGeom prst="line">
            <a:avLst/>
          </a:prstGeom>
          <a:ln w="57150">
            <a:solidFill>
              <a:srgbClr val="4F81BD"/>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108453" y="2810492"/>
            <a:ext cx="504000" cy="0"/>
          </a:xfrm>
          <a:prstGeom prst="line">
            <a:avLst/>
          </a:prstGeom>
          <a:ln w="57150">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108453" y="3194177"/>
            <a:ext cx="504000" cy="0"/>
          </a:xfrm>
          <a:prstGeom prst="line">
            <a:avLst/>
          </a:prstGeom>
          <a:ln w="57150">
            <a:solidFill>
              <a:srgbClr val="88A25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108453" y="3536698"/>
            <a:ext cx="504000" cy="0"/>
          </a:xfrm>
          <a:prstGeom prst="line">
            <a:avLst/>
          </a:prstGeom>
          <a:ln w="57150">
            <a:solidFill>
              <a:srgbClr val="7D639E"/>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108453" y="4276641"/>
            <a:ext cx="504000" cy="0"/>
          </a:xfrm>
          <a:prstGeom prst="line">
            <a:avLst/>
          </a:prstGeom>
          <a:ln w="57150">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381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54241" y="126647"/>
            <a:ext cx="8686800" cy="631067"/>
            <a:chOff x="838200" y="304800"/>
            <a:chExt cx="7620000" cy="741184"/>
          </a:xfrm>
        </p:grpSpPr>
        <p:sp>
          <p:nvSpPr>
            <p:cNvPr id="5" name="Rectangle 4"/>
            <p:cNvSpPr/>
            <p:nvPr/>
          </p:nvSpPr>
          <p:spPr>
            <a:xfrm>
              <a:off x="838200" y="304800"/>
              <a:ext cx="7620000" cy="3810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 AND CULTURE</a:t>
              </a:r>
            </a:p>
          </p:txBody>
        </p:sp>
        <p:sp>
          <p:nvSpPr>
            <p:cNvPr id="6" name="Rectangle 5"/>
            <p:cNvSpPr/>
            <p:nvPr/>
          </p:nvSpPr>
          <p:spPr>
            <a:xfrm>
              <a:off x="2717128" y="774620"/>
              <a:ext cx="3772328" cy="271364"/>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Education, health and culture</a:t>
              </a:r>
            </a:p>
          </p:txBody>
        </p:sp>
      </p:grpSp>
      <p:grpSp>
        <p:nvGrpSpPr>
          <p:cNvPr id="9" name="Group 8"/>
          <p:cNvGrpSpPr/>
          <p:nvPr/>
        </p:nvGrpSpPr>
        <p:grpSpPr>
          <a:xfrm>
            <a:off x="1763485" y="800265"/>
            <a:ext cx="8677557" cy="369332"/>
            <a:chOff x="0" y="1251474"/>
            <a:chExt cx="9144000" cy="387906"/>
          </a:xfrm>
        </p:grpSpPr>
        <p:cxnSp>
          <p:nvCxnSpPr>
            <p:cNvPr id="10" name="Straight Connector 9"/>
            <p:cNvCxnSpPr/>
            <p:nvPr/>
          </p:nvCxnSpPr>
          <p:spPr>
            <a:xfrm>
              <a:off x="0" y="1447800"/>
              <a:ext cx="9144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64915" y="1251474"/>
              <a:ext cx="1896536" cy="387906"/>
            </a:xfrm>
            <a:prstGeom prst="rect">
              <a:avLst/>
            </a:prstGeom>
            <a:solidFill>
              <a:schemeClr val="bg1"/>
            </a:solidFill>
            <a:ln>
              <a:noFill/>
            </a:ln>
          </p:spPr>
          <p:txBody>
            <a:bodyPr wrap="square" rtlCol="0">
              <a:spAutoFit/>
            </a:bodyPr>
            <a:lstStyle/>
            <a:p>
              <a:pPr algn="ctr"/>
              <a:r>
                <a:rPr lang="en-US" i="1" dirty="0"/>
                <a:t>CORE</a:t>
              </a:r>
            </a:p>
          </p:txBody>
        </p:sp>
        <p:sp>
          <p:nvSpPr>
            <p:cNvPr id="12" name="Double Brace 11"/>
            <p:cNvSpPr/>
            <p:nvPr/>
          </p:nvSpPr>
          <p:spPr>
            <a:xfrm>
              <a:off x="3527298" y="1315235"/>
              <a:ext cx="1828800" cy="228600"/>
            </a:xfrm>
            <a:prstGeom prst="bracePair">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pic>
        <p:nvPicPr>
          <p:cNvPr id="36" name="Picture 3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2056" y="5715001"/>
            <a:ext cx="1792359" cy="835037"/>
          </a:xfrm>
          <a:prstGeom prst="rect">
            <a:avLst/>
          </a:prstGeom>
        </p:spPr>
      </p:pic>
      <p:sp>
        <p:nvSpPr>
          <p:cNvPr id="14" name="Rectangle 13"/>
          <p:cNvSpPr/>
          <p:nvPr/>
        </p:nvSpPr>
        <p:spPr>
          <a:xfrm>
            <a:off x="2057401" y="1257398"/>
            <a:ext cx="1672377" cy="1076896"/>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Student ICT Access </a:t>
            </a:r>
            <a:br>
              <a:rPr lang="en-US" sz="1200" b="1" dirty="0">
                <a:solidFill>
                  <a:schemeClr val="tx1"/>
                </a:solidFill>
              </a:rPr>
            </a:br>
            <a:r>
              <a:rPr lang="en-CA" sz="1200" dirty="0">
                <a:solidFill>
                  <a:schemeClr val="tx1"/>
                </a:solidFill>
              </a:rPr>
              <a:t>Percentage of students/pupils with classroom access to ICT facilities</a:t>
            </a:r>
            <a:endParaRPr lang="en-US" sz="1100" dirty="0">
              <a:solidFill>
                <a:schemeClr val="tx1"/>
              </a:solidFill>
            </a:endParaRPr>
          </a:p>
        </p:txBody>
      </p:sp>
      <p:sp>
        <p:nvSpPr>
          <p:cNvPr id="15" name="Rectangle 14"/>
          <p:cNvSpPr/>
          <p:nvPr/>
        </p:nvSpPr>
        <p:spPr>
          <a:xfrm>
            <a:off x="2057401" y="2504580"/>
            <a:ext cx="1672376" cy="1078434"/>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School enrollment</a:t>
            </a:r>
            <a:r>
              <a:rPr lang="en-CA" sz="1200" dirty="0">
                <a:solidFill>
                  <a:schemeClr val="tx1"/>
                </a:solidFill>
              </a:rPr>
              <a:t>. Percentage of school-aged population enrolled in schools</a:t>
            </a:r>
            <a:endParaRPr lang="en-US" sz="1200" dirty="0">
              <a:solidFill>
                <a:schemeClr val="tx1"/>
              </a:solidFill>
            </a:endParaRPr>
          </a:p>
        </p:txBody>
      </p:sp>
      <p:sp>
        <p:nvSpPr>
          <p:cNvPr id="16" name="Rectangle 15"/>
          <p:cNvSpPr/>
          <p:nvPr/>
        </p:nvSpPr>
        <p:spPr>
          <a:xfrm>
            <a:off x="2066101" y="3810000"/>
            <a:ext cx="1694156" cy="1064192"/>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Higher education ratio</a:t>
            </a:r>
          </a:p>
          <a:p>
            <a:pPr algn="ctr"/>
            <a:r>
              <a:rPr lang="en-CA" sz="1100" dirty="0">
                <a:solidFill>
                  <a:schemeClr val="tx1"/>
                </a:solidFill>
              </a:rPr>
              <a:t>Percentage of city inhabitants with higher level education degrees.</a:t>
            </a:r>
            <a:endParaRPr lang="en-US" sz="1100" dirty="0">
              <a:solidFill>
                <a:schemeClr val="tx1"/>
              </a:solidFill>
            </a:endParaRPr>
          </a:p>
        </p:txBody>
      </p:sp>
      <p:sp>
        <p:nvSpPr>
          <p:cNvPr id="18" name="Rectangle 17"/>
          <p:cNvSpPr/>
          <p:nvPr/>
        </p:nvSpPr>
        <p:spPr>
          <a:xfrm>
            <a:off x="5473676" y="2511702"/>
            <a:ext cx="1694156" cy="1071313"/>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Electronic health records</a:t>
            </a:r>
            <a:br>
              <a:rPr lang="en-US" sz="1200" b="1" dirty="0">
                <a:solidFill>
                  <a:schemeClr val="tx1"/>
                </a:solidFill>
              </a:rPr>
            </a:br>
            <a:r>
              <a:rPr lang="en-CA" sz="1050" dirty="0">
                <a:solidFill>
                  <a:schemeClr val="tx1"/>
                </a:solidFill>
              </a:rPr>
              <a:t>Percentage of city inhabitants with electronic health records.</a:t>
            </a:r>
            <a:endParaRPr lang="en-US" sz="1000" dirty="0">
              <a:solidFill>
                <a:schemeClr val="tx1"/>
              </a:solidFill>
            </a:endParaRPr>
          </a:p>
        </p:txBody>
      </p:sp>
      <p:sp>
        <p:nvSpPr>
          <p:cNvPr id="19" name="Rectangle 18"/>
          <p:cNvSpPr/>
          <p:nvPr/>
        </p:nvSpPr>
        <p:spPr>
          <a:xfrm>
            <a:off x="5486400" y="1246638"/>
            <a:ext cx="1694156" cy="1070069"/>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Maternal mortality </a:t>
            </a:r>
            <a:r>
              <a:rPr lang="en-CA" sz="1100" dirty="0">
                <a:solidFill>
                  <a:schemeClr val="tx1"/>
                </a:solidFill>
              </a:rPr>
              <a:t>Maternal deaths per 100 000 live births.</a:t>
            </a:r>
            <a:endParaRPr lang="en-US" sz="1100" dirty="0">
              <a:solidFill>
                <a:schemeClr val="tx1"/>
              </a:solidFill>
            </a:endParaRPr>
          </a:p>
        </p:txBody>
      </p:sp>
      <p:sp>
        <p:nvSpPr>
          <p:cNvPr id="20" name="Rectangle 19"/>
          <p:cNvSpPr/>
          <p:nvPr/>
        </p:nvSpPr>
        <p:spPr>
          <a:xfrm>
            <a:off x="7642860" y="2516214"/>
            <a:ext cx="1694156" cy="1066800"/>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Life expectancy</a:t>
            </a:r>
            <a:r>
              <a:rPr lang="en-CA" sz="1100" dirty="0">
                <a:solidFill>
                  <a:schemeClr val="tx1"/>
                </a:solidFill>
              </a:rPr>
              <a:t>. </a:t>
            </a:r>
            <a:br>
              <a:rPr lang="en-CA" sz="1100" dirty="0">
                <a:solidFill>
                  <a:schemeClr val="tx1"/>
                </a:solidFill>
              </a:rPr>
            </a:br>
            <a:r>
              <a:rPr lang="en-CA" sz="1100" dirty="0">
                <a:solidFill>
                  <a:schemeClr val="tx1"/>
                </a:solidFill>
              </a:rPr>
              <a:t>Average life expectancy indicates the number of years a newborn infant would live.</a:t>
            </a:r>
            <a:endParaRPr lang="en-US" sz="1100" dirty="0">
              <a:solidFill>
                <a:schemeClr val="tx1"/>
              </a:solidFill>
            </a:endParaRPr>
          </a:p>
        </p:txBody>
      </p:sp>
      <p:sp>
        <p:nvSpPr>
          <p:cNvPr id="22" name="Rectangle 21"/>
          <p:cNvSpPr/>
          <p:nvPr/>
        </p:nvSpPr>
        <p:spPr>
          <a:xfrm>
            <a:off x="7620000" y="1216669"/>
            <a:ext cx="1694156" cy="1070069"/>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Doctors</a:t>
            </a:r>
            <a:br>
              <a:rPr lang="en-US" sz="1200" b="1" dirty="0">
                <a:solidFill>
                  <a:schemeClr val="tx1"/>
                </a:solidFill>
              </a:rPr>
            </a:br>
            <a:r>
              <a:rPr lang="en-CA" sz="1050" dirty="0">
                <a:solidFill>
                  <a:schemeClr val="tx1"/>
                </a:solidFill>
              </a:rPr>
              <a:t>Number of doctors per 100 000 inhabitants. </a:t>
            </a:r>
            <a:endParaRPr lang="en-US" sz="1000" dirty="0">
              <a:solidFill>
                <a:schemeClr val="tx1"/>
              </a:solidFill>
            </a:endParaRPr>
          </a:p>
        </p:txBody>
      </p:sp>
    </p:spTree>
    <p:extLst>
      <p:ext uri="{BB962C8B-B14F-4D97-AF65-F5344CB8AC3E}">
        <p14:creationId xmlns:p14="http://schemas.microsoft.com/office/powerpoint/2010/main" val="665461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54241" y="126647"/>
            <a:ext cx="8686800" cy="631067"/>
            <a:chOff x="838200" y="304800"/>
            <a:chExt cx="7620000" cy="741184"/>
          </a:xfrm>
        </p:grpSpPr>
        <p:sp>
          <p:nvSpPr>
            <p:cNvPr id="5" name="Rectangle 4"/>
            <p:cNvSpPr/>
            <p:nvPr/>
          </p:nvSpPr>
          <p:spPr>
            <a:xfrm>
              <a:off x="838200" y="304800"/>
              <a:ext cx="7620000" cy="3810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 AND CULTURE</a:t>
              </a:r>
            </a:p>
          </p:txBody>
        </p:sp>
        <p:sp>
          <p:nvSpPr>
            <p:cNvPr id="6" name="Rectangle 5"/>
            <p:cNvSpPr/>
            <p:nvPr/>
          </p:nvSpPr>
          <p:spPr>
            <a:xfrm>
              <a:off x="2717128" y="774620"/>
              <a:ext cx="3772328" cy="271364"/>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Education, health and culture</a:t>
              </a:r>
            </a:p>
          </p:txBody>
        </p:sp>
      </p:grpSp>
      <p:grpSp>
        <p:nvGrpSpPr>
          <p:cNvPr id="32" name="Group 31"/>
          <p:cNvGrpSpPr/>
          <p:nvPr/>
        </p:nvGrpSpPr>
        <p:grpSpPr>
          <a:xfrm>
            <a:off x="1754241" y="961850"/>
            <a:ext cx="8686800" cy="369332"/>
            <a:chOff x="0" y="1296833"/>
            <a:chExt cx="9144000" cy="387906"/>
          </a:xfrm>
        </p:grpSpPr>
        <p:cxnSp>
          <p:nvCxnSpPr>
            <p:cNvPr id="33" name="Straight Connector 32"/>
            <p:cNvCxnSpPr/>
            <p:nvPr/>
          </p:nvCxnSpPr>
          <p:spPr>
            <a:xfrm>
              <a:off x="0" y="1447800"/>
              <a:ext cx="9144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657600" y="1296833"/>
              <a:ext cx="1828800" cy="387906"/>
            </a:xfrm>
            <a:prstGeom prst="rect">
              <a:avLst/>
            </a:prstGeom>
            <a:solidFill>
              <a:schemeClr val="bg1"/>
            </a:solidFill>
          </p:spPr>
          <p:txBody>
            <a:bodyPr wrap="square" rtlCol="0">
              <a:spAutoFit/>
            </a:bodyPr>
            <a:lstStyle/>
            <a:p>
              <a:pPr algn="ctr"/>
              <a:r>
                <a:rPr lang="en-US" i="1" dirty="0"/>
                <a:t>ADVANCED</a:t>
              </a:r>
            </a:p>
          </p:txBody>
        </p:sp>
        <p:sp>
          <p:nvSpPr>
            <p:cNvPr id="35" name="Double Brace 34"/>
            <p:cNvSpPr/>
            <p:nvPr/>
          </p:nvSpPr>
          <p:spPr>
            <a:xfrm>
              <a:off x="3694292" y="1306922"/>
              <a:ext cx="1828800" cy="228600"/>
            </a:xfrm>
            <a:prstGeom prst="bracePair">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pic>
        <p:nvPicPr>
          <p:cNvPr id="36" name="Picture 3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2056" y="5715001"/>
            <a:ext cx="1792359" cy="835037"/>
          </a:xfrm>
          <a:prstGeom prst="rect">
            <a:avLst/>
          </a:prstGeom>
        </p:spPr>
      </p:pic>
      <p:sp>
        <p:nvSpPr>
          <p:cNvPr id="17" name="Rectangle 16"/>
          <p:cNvSpPr/>
          <p:nvPr/>
        </p:nvSpPr>
        <p:spPr>
          <a:xfrm>
            <a:off x="1754241" y="1577080"/>
            <a:ext cx="1694156" cy="937521"/>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Adult literacy</a:t>
            </a:r>
            <a:endParaRPr lang="en-US" sz="1100" dirty="0">
              <a:solidFill>
                <a:schemeClr val="tx1"/>
              </a:solidFill>
            </a:endParaRPr>
          </a:p>
        </p:txBody>
      </p:sp>
      <p:sp>
        <p:nvSpPr>
          <p:cNvPr id="23" name="Rectangle 22"/>
          <p:cNvSpPr/>
          <p:nvPr/>
        </p:nvSpPr>
        <p:spPr>
          <a:xfrm>
            <a:off x="3810000" y="1584192"/>
            <a:ext cx="1694156" cy="930409"/>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In-patient hospital beds</a:t>
            </a:r>
            <a:br>
              <a:rPr lang="en-US" sz="1200" b="1" dirty="0">
                <a:solidFill>
                  <a:schemeClr val="tx1"/>
                </a:solidFill>
              </a:rPr>
            </a:br>
            <a:r>
              <a:rPr lang="en-CA" sz="1050" dirty="0">
                <a:solidFill>
                  <a:schemeClr val="tx1"/>
                </a:solidFill>
              </a:rPr>
              <a:t>Number of in-patient public hospital beds per 100 000 inhabitants</a:t>
            </a:r>
            <a:endParaRPr lang="en-US" sz="1000" dirty="0">
              <a:solidFill>
                <a:schemeClr val="tx1"/>
              </a:solidFill>
            </a:endParaRPr>
          </a:p>
        </p:txBody>
      </p:sp>
      <p:sp>
        <p:nvSpPr>
          <p:cNvPr id="24" name="Rectangle 23"/>
          <p:cNvSpPr/>
          <p:nvPr/>
        </p:nvSpPr>
        <p:spPr>
          <a:xfrm>
            <a:off x="3810000" y="2797963"/>
            <a:ext cx="1694156" cy="930646"/>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Health insurance</a:t>
            </a:r>
            <a:br>
              <a:rPr lang="en-US" sz="1200" b="1" dirty="0">
                <a:solidFill>
                  <a:schemeClr val="tx1"/>
                </a:solidFill>
              </a:rPr>
            </a:br>
            <a:r>
              <a:rPr lang="en-CA" sz="1050" dirty="0">
                <a:solidFill>
                  <a:schemeClr val="tx1"/>
                </a:solidFill>
              </a:rPr>
              <a:t>Percentage of city inhabitants covered by health insurance.</a:t>
            </a:r>
            <a:endParaRPr lang="en-US" sz="1000" dirty="0">
              <a:solidFill>
                <a:schemeClr val="tx1"/>
              </a:solidFill>
            </a:endParaRPr>
          </a:p>
        </p:txBody>
      </p:sp>
      <p:sp>
        <p:nvSpPr>
          <p:cNvPr id="25" name="Rectangle 24"/>
          <p:cNvSpPr/>
          <p:nvPr/>
        </p:nvSpPr>
        <p:spPr>
          <a:xfrm>
            <a:off x="5865759" y="1601093"/>
            <a:ext cx="1694156" cy="954845"/>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Cultural infrastructure</a:t>
            </a:r>
            <a:br>
              <a:rPr lang="en-US" sz="1200" b="1" dirty="0">
                <a:solidFill>
                  <a:schemeClr val="tx1"/>
                </a:solidFill>
              </a:rPr>
            </a:br>
            <a:r>
              <a:rPr lang="en-CA" sz="1050" dirty="0">
                <a:solidFill>
                  <a:schemeClr val="tx1"/>
                </a:solidFill>
              </a:rPr>
              <a:t>Number of the cultural institutions  per 100 000 inhabitants</a:t>
            </a:r>
            <a:endParaRPr lang="en-US" sz="1000" dirty="0">
              <a:solidFill>
                <a:schemeClr val="tx1"/>
              </a:solidFill>
            </a:endParaRPr>
          </a:p>
        </p:txBody>
      </p:sp>
      <p:sp>
        <p:nvSpPr>
          <p:cNvPr id="26" name="Rectangle 25"/>
          <p:cNvSpPr/>
          <p:nvPr/>
        </p:nvSpPr>
        <p:spPr>
          <a:xfrm>
            <a:off x="5865759" y="2796176"/>
            <a:ext cx="1694156" cy="959281"/>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Cultural resources online</a:t>
            </a:r>
            <a:br>
              <a:rPr lang="en-US" sz="1200" b="1" dirty="0">
                <a:solidFill>
                  <a:schemeClr val="tx1"/>
                </a:solidFill>
              </a:rPr>
            </a:br>
            <a:r>
              <a:rPr lang="en-CA" sz="800" dirty="0">
                <a:solidFill>
                  <a:schemeClr val="tx1"/>
                </a:solidFill>
              </a:rPr>
              <a:t>Proportion of cultural institutions and events for which online participation is offered.</a:t>
            </a:r>
            <a:endParaRPr lang="en-US" sz="700" dirty="0">
              <a:solidFill>
                <a:schemeClr val="tx1"/>
              </a:solidFill>
            </a:endParaRPr>
          </a:p>
        </p:txBody>
      </p:sp>
      <p:sp>
        <p:nvSpPr>
          <p:cNvPr id="27" name="Rectangle 26"/>
          <p:cNvSpPr/>
          <p:nvPr/>
        </p:nvSpPr>
        <p:spPr>
          <a:xfrm>
            <a:off x="5861038" y="5216810"/>
            <a:ext cx="1694156" cy="970426"/>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Protected cultural heritage sites</a:t>
            </a:r>
            <a:br>
              <a:rPr lang="en-US" sz="1200" b="1" dirty="0">
                <a:solidFill>
                  <a:schemeClr val="tx1"/>
                </a:solidFill>
              </a:rPr>
            </a:br>
            <a:r>
              <a:rPr lang="en-CA" sz="1050" dirty="0">
                <a:solidFill>
                  <a:schemeClr val="tx1"/>
                </a:solidFill>
              </a:rPr>
              <a:t>Percentage of city area related to protected cultural heritage sites.</a:t>
            </a:r>
            <a:endParaRPr lang="en-US" sz="1000" dirty="0">
              <a:solidFill>
                <a:schemeClr val="tx1"/>
              </a:solidFill>
            </a:endParaRPr>
          </a:p>
        </p:txBody>
      </p:sp>
      <p:sp>
        <p:nvSpPr>
          <p:cNvPr id="28" name="Rectangle 27"/>
          <p:cNvSpPr/>
          <p:nvPr/>
        </p:nvSpPr>
        <p:spPr>
          <a:xfrm>
            <a:off x="5861038" y="3984876"/>
            <a:ext cx="1694156" cy="967642"/>
          </a:xfrm>
          <a:prstGeom prst="rect">
            <a:avLst/>
          </a:prstGeom>
          <a:solidFill>
            <a:srgbClr val="FFFF99"/>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Cultural Expenditure</a:t>
            </a:r>
            <a:br>
              <a:rPr lang="en-US" sz="1200" b="1" dirty="0">
                <a:solidFill>
                  <a:schemeClr val="tx1"/>
                </a:solidFill>
              </a:rPr>
            </a:br>
            <a:r>
              <a:rPr lang="en-CA" sz="1050" dirty="0">
                <a:solidFill>
                  <a:schemeClr val="tx1"/>
                </a:solidFill>
              </a:rPr>
              <a:t>Percentage of expenditure on Arts and Culture</a:t>
            </a:r>
            <a:endParaRPr lang="en-US" sz="1000" dirty="0">
              <a:solidFill>
                <a:schemeClr val="tx1"/>
              </a:solidFill>
            </a:endParaRPr>
          </a:p>
        </p:txBody>
      </p:sp>
      <p:sp>
        <p:nvSpPr>
          <p:cNvPr id="29" name="Rectangle 28"/>
          <p:cNvSpPr/>
          <p:nvPr/>
        </p:nvSpPr>
        <p:spPr>
          <a:xfrm>
            <a:off x="8077200" y="1569460"/>
            <a:ext cx="1694156" cy="964267"/>
          </a:xfrm>
          <a:prstGeom prst="rect">
            <a:avLst/>
          </a:prstGeom>
          <a:solidFill>
            <a:srgbClr val="FFFF99"/>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At Risk Population </a:t>
            </a:r>
            <a:br>
              <a:rPr lang="en-US" sz="1200" b="1" dirty="0">
                <a:solidFill>
                  <a:schemeClr val="tx1"/>
                </a:solidFill>
              </a:rPr>
            </a:br>
            <a:r>
              <a:rPr lang="en-CA" sz="1050" dirty="0">
                <a:solidFill>
                  <a:schemeClr val="tx1"/>
                </a:solidFill>
              </a:rPr>
              <a:t>Percentage of inhabitants living in a zone subject to natural hazards</a:t>
            </a:r>
            <a:endParaRPr lang="en-US" sz="1000" dirty="0">
              <a:solidFill>
                <a:schemeClr val="tx1"/>
              </a:solidFill>
            </a:endParaRPr>
          </a:p>
        </p:txBody>
      </p:sp>
      <p:sp>
        <p:nvSpPr>
          <p:cNvPr id="30" name="Rectangle 29"/>
          <p:cNvSpPr/>
          <p:nvPr/>
        </p:nvSpPr>
        <p:spPr>
          <a:xfrm>
            <a:off x="8077200" y="2764856"/>
            <a:ext cx="1694156" cy="9906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Food security monitoring and surveillance</a:t>
            </a:r>
            <a:r>
              <a:rPr lang="en-US" sz="1200" b="1" dirty="0">
                <a:solidFill>
                  <a:schemeClr val="tx1"/>
                </a:solidFill>
              </a:rPr>
              <a:t/>
            </a:r>
            <a:br>
              <a:rPr lang="en-US" sz="1200" b="1" dirty="0">
                <a:solidFill>
                  <a:schemeClr val="tx1"/>
                </a:solidFill>
              </a:rPr>
            </a:br>
            <a:r>
              <a:rPr lang="en-CA" sz="1050" dirty="0">
                <a:solidFill>
                  <a:schemeClr val="tx1"/>
                </a:solidFill>
              </a:rPr>
              <a:t>Presence of food security monitoring and surveillance</a:t>
            </a:r>
            <a:endParaRPr lang="en-US" sz="1000" dirty="0">
              <a:solidFill>
                <a:schemeClr val="tx1"/>
              </a:solidFill>
            </a:endParaRPr>
          </a:p>
        </p:txBody>
      </p:sp>
      <p:sp>
        <p:nvSpPr>
          <p:cNvPr id="31" name="Rectangle 30"/>
          <p:cNvSpPr/>
          <p:nvPr/>
        </p:nvSpPr>
        <p:spPr>
          <a:xfrm>
            <a:off x="8077200" y="3979802"/>
            <a:ext cx="1694156" cy="9906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Food aid</a:t>
            </a:r>
            <a:r>
              <a:rPr lang="en-US" sz="1200" b="1" dirty="0">
                <a:solidFill>
                  <a:schemeClr val="tx1"/>
                </a:solidFill>
              </a:rPr>
              <a:t/>
            </a:r>
            <a:br>
              <a:rPr lang="en-US" sz="1200" b="1" dirty="0">
                <a:solidFill>
                  <a:schemeClr val="tx1"/>
                </a:solidFill>
              </a:rPr>
            </a:br>
            <a:r>
              <a:rPr lang="en-CA" sz="1050" dirty="0">
                <a:solidFill>
                  <a:schemeClr val="tx1"/>
                </a:solidFill>
              </a:rPr>
              <a:t>Percentage of inhabitants dependent on chronic food aid </a:t>
            </a:r>
            <a:endParaRPr lang="en-US" sz="1000" dirty="0">
              <a:solidFill>
                <a:schemeClr val="tx1"/>
              </a:solidFill>
            </a:endParaRPr>
          </a:p>
        </p:txBody>
      </p:sp>
    </p:spTree>
    <p:extLst>
      <p:ext uri="{BB962C8B-B14F-4D97-AF65-F5344CB8AC3E}">
        <p14:creationId xmlns:p14="http://schemas.microsoft.com/office/powerpoint/2010/main" val="1346427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4241" y="126647"/>
            <a:ext cx="8686800" cy="32439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 AND CULTURE</a:t>
            </a:r>
          </a:p>
        </p:txBody>
      </p:sp>
      <p:sp>
        <p:nvSpPr>
          <p:cNvPr id="19" name="Rectangle 18"/>
          <p:cNvSpPr/>
          <p:nvPr/>
        </p:nvSpPr>
        <p:spPr>
          <a:xfrm>
            <a:off x="4021973" y="585173"/>
            <a:ext cx="4300454" cy="231048"/>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Safety, housing and social inclusion</a:t>
            </a:r>
          </a:p>
        </p:txBody>
      </p:sp>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2056" y="5715001"/>
            <a:ext cx="1792359" cy="835037"/>
          </a:xfrm>
          <a:prstGeom prst="rect">
            <a:avLst/>
          </a:prstGeom>
        </p:spPr>
      </p:pic>
      <p:sp>
        <p:nvSpPr>
          <p:cNvPr id="13" name="Rectangle 12"/>
          <p:cNvSpPr/>
          <p:nvPr/>
        </p:nvSpPr>
        <p:spPr>
          <a:xfrm>
            <a:off x="1754241" y="1577080"/>
            <a:ext cx="1694156" cy="1394721"/>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Information security and privacy protection</a:t>
            </a:r>
            <a:br>
              <a:rPr lang="en-CA" sz="1200" b="1" dirty="0">
                <a:solidFill>
                  <a:schemeClr val="tx1"/>
                </a:solidFill>
              </a:rPr>
            </a:br>
            <a:r>
              <a:rPr lang="en-CA" sz="1100" dirty="0">
                <a:solidFill>
                  <a:schemeClr val="tx1"/>
                </a:solidFill>
              </a:rPr>
              <a:t>Existence of systems, rules and regulations to ensure information security and privacy protection in public service. </a:t>
            </a:r>
            <a:endParaRPr lang="en-US" sz="1050" dirty="0">
              <a:solidFill>
                <a:schemeClr val="tx1"/>
              </a:solidFill>
            </a:endParaRPr>
          </a:p>
        </p:txBody>
      </p:sp>
      <p:sp>
        <p:nvSpPr>
          <p:cNvPr id="14" name="Rectangle 13"/>
          <p:cNvSpPr/>
          <p:nvPr/>
        </p:nvSpPr>
        <p:spPr>
          <a:xfrm>
            <a:off x="3845170" y="1566011"/>
            <a:ext cx="1694156" cy="1159009"/>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Informal settlements </a:t>
            </a:r>
            <a:br>
              <a:rPr lang="en-US" sz="1200" b="1" dirty="0">
                <a:solidFill>
                  <a:schemeClr val="tx1"/>
                </a:solidFill>
              </a:rPr>
            </a:br>
            <a:r>
              <a:rPr lang="en-CA" sz="1050" dirty="0">
                <a:solidFill>
                  <a:schemeClr val="tx1"/>
                </a:solidFill>
              </a:rPr>
              <a:t>Proportion of urban population living in slums, informal settlements or inadequate housing</a:t>
            </a:r>
            <a:endParaRPr lang="en-US" sz="1000" dirty="0">
              <a:solidFill>
                <a:schemeClr val="tx1"/>
              </a:solidFill>
            </a:endParaRPr>
          </a:p>
        </p:txBody>
      </p:sp>
      <p:sp>
        <p:nvSpPr>
          <p:cNvPr id="17" name="Rectangle 16"/>
          <p:cNvSpPr/>
          <p:nvPr/>
        </p:nvSpPr>
        <p:spPr>
          <a:xfrm>
            <a:off x="5999285" y="1566011"/>
            <a:ext cx="1694156" cy="1159009"/>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Gender income equity</a:t>
            </a:r>
            <a:br>
              <a:rPr lang="en-US" sz="1200" b="1" dirty="0">
                <a:solidFill>
                  <a:schemeClr val="tx1"/>
                </a:solidFill>
              </a:rPr>
            </a:br>
            <a:r>
              <a:rPr lang="en-CA" sz="1050" dirty="0">
                <a:solidFill>
                  <a:schemeClr val="tx1"/>
                </a:solidFill>
              </a:rPr>
              <a:t>Ratio of Average hourly earnings of female and male employees, by occupation, age group and persons with disabilities</a:t>
            </a:r>
            <a:endParaRPr lang="en-US" sz="800" dirty="0">
              <a:solidFill>
                <a:schemeClr val="tx1"/>
              </a:solidFill>
            </a:endParaRPr>
          </a:p>
        </p:txBody>
      </p:sp>
      <p:sp>
        <p:nvSpPr>
          <p:cNvPr id="18" name="Rectangle 17"/>
          <p:cNvSpPr/>
          <p:nvPr/>
        </p:nvSpPr>
        <p:spPr>
          <a:xfrm>
            <a:off x="5976425" y="2976706"/>
            <a:ext cx="1694156" cy="1159246"/>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Gini coefficient</a:t>
            </a:r>
            <a:br>
              <a:rPr lang="en-US" sz="1200" b="1" dirty="0">
                <a:solidFill>
                  <a:schemeClr val="tx1"/>
                </a:solidFill>
              </a:rPr>
            </a:br>
            <a:r>
              <a:rPr lang="en-CA" sz="1050" dirty="0">
                <a:solidFill>
                  <a:schemeClr val="tx1"/>
                </a:solidFill>
              </a:rPr>
              <a:t>Income distribution in accordance with Gini coefficient.</a:t>
            </a:r>
            <a:endParaRPr lang="en-US" sz="1000" dirty="0">
              <a:solidFill>
                <a:schemeClr val="tx1"/>
              </a:solidFill>
            </a:endParaRPr>
          </a:p>
        </p:txBody>
      </p:sp>
      <p:sp>
        <p:nvSpPr>
          <p:cNvPr id="20" name="Rectangle 19"/>
          <p:cNvSpPr/>
          <p:nvPr/>
        </p:nvSpPr>
        <p:spPr>
          <a:xfrm>
            <a:off x="8153400" y="1551539"/>
            <a:ext cx="1694156" cy="1159246"/>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City population living in poverty</a:t>
            </a:r>
            <a:r>
              <a:rPr lang="en-US" sz="1200" b="1" dirty="0">
                <a:solidFill>
                  <a:schemeClr val="tx1"/>
                </a:solidFill>
              </a:rPr>
              <a:t/>
            </a:r>
            <a:br>
              <a:rPr lang="en-US" sz="1200" b="1" dirty="0">
                <a:solidFill>
                  <a:schemeClr val="tx1"/>
                </a:solidFill>
              </a:rPr>
            </a:br>
            <a:r>
              <a:rPr lang="en-CA" sz="1050" dirty="0">
                <a:solidFill>
                  <a:schemeClr val="tx1"/>
                </a:solidFill>
              </a:rPr>
              <a:t>Percentage of city population living in poverty</a:t>
            </a:r>
            <a:endParaRPr lang="en-US" sz="1000" dirty="0">
              <a:solidFill>
                <a:schemeClr val="tx1"/>
              </a:solidFill>
            </a:endParaRPr>
          </a:p>
        </p:txBody>
      </p:sp>
      <p:grpSp>
        <p:nvGrpSpPr>
          <p:cNvPr id="21" name="Group 20"/>
          <p:cNvGrpSpPr/>
          <p:nvPr/>
        </p:nvGrpSpPr>
        <p:grpSpPr>
          <a:xfrm>
            <a:off x="1763485" y="890635"/>
            <a:ext cx="8677557" cy="369332"/>
            <a:chOff x="0" y="1251474"/>
            <a:chExt cx="9144000" cy="387906"/>
          </a:xfrm>
        </p:grpSpPr>
        <p:cxnSp>
          <p:nvCxnSpPr>
            <p:cNvPr id="22" name="Straight Connector 21"/>
            <p:cNvCxnSpPr/>
            <p:nvPr/>
          </p:nvCxnSpPr>
          <p:spPr>
            <a:xfrm>
              <a:off x="0" y="1447800"/>
              <a:ext cx="9144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64915" y="1251474"/>
              <a:ext cx="1896536" cy="387906"/>
            </a:xfrm>
            <a:prstGeom prst="rect">
              <a:avLst/>
            </a:prstGeom>
            <a:solidFill>
              <a:schemeClr val="bg1"/>
            </a:solidFill>
            <a:ln>
              <a:noFill/>
            </a:ln>
          </p:spPr>
          <p:txBody>
            <a:bodyPr wrap="square" rtlCol="0">
              <a:spAutoFit/>
            </a:bodyPr>
            <a:lstStyle/>
            <a:p>
              <a:pPr algn="ctr"/>
              <a:r>
                <a:rPr lang="en-US" i="1" dirty="0"/>
                <a:t>CORE</a:t>
              </a:r>
            </a:p>
          </p:txBody>
        </p:sp>
        <p:sp>
          <p:nvSpPr>
            <p:cNvPr id="29" name="Double Brace 28"/>
            <p:cNvSpPr/>
            <p:nvPr/>
          </p:nvSpPr>
          <p:spPr>
            <a:xfrm>
              <a:off x="3527298" y="1315235"/>
              <a:ext cx="1828800" cy="228600"/>
            </a:xfrm>
            <a:prstGeom prst="bracePair">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Tree>
    <p:extLst>
      <p:ext uri="{BB962C8B-B14F-4D97-AF65-F5344CB8AC3E}">
        <p14:creationId xmlns:p14="http://schemas.microsoft.com/office/powerpoint/2010/main" val="3243139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4241" y="126647"/>
            <a:ext cx="8686800" cy="32439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 AND CULTURE</a:t>
            </a:r>
          </a:p>
        </p:txBody>
      </p:sp>
      <p:sp>
        <p:nvSpPr>
          <p:cNvPr id="19" name="Rectangle 18"/>
          <p:cNvSpPr/>
          <p:nvPr/>
        </p:nvSpPr>
        <p:spPr>
          <a:xfrm>
            <a:off x="4021973" y="585173"/>
            <a:ext cx="4300454" cy="231048"/>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Safety, housing and social inclusion</a:t>
            </a:r>
          </a:p>
        </p:txBody>
      </p:sp>
      <p:grpSp>
        <p:nvGrpSpPr>
          <p:cNvPr id="38" name="Group 37"/>
          <p:cNvGrpSpPr/>
          <p:nvPr/>
        </p:nvGrpSpPr>
        <p:grpSpPr>
          <a:xfrm>
            <a:off x="1754241" y="972171"/>
            <a:ext cx="8686800" cy="369332"/>
            <a:chOff x="0" y="1296833"/>
            <a:chExt cx="9144000" cy="387906"/>
          </a:xfrm>
        </p:grpSpPr>
        <p:cxnSp>
          <p:nvCxnSpPr>
            <p:cNvPr id="39" name="Straight Connector 38"/>
            <p:cNvCxnSpPr/>
            <p:nvPr/>
          </p:nvCxnSpPr>
          <p:spPr>
            <a:xfrm>
              <a:off x="0" y="1447800"/>
              <a:ext cx="9144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657600" y="1296833"/>
              <a:ext cx="1828800" cy="387906"/>
            </a:xfrm>
            <a:prstGeom prst="rect">
              <a:avLst/>
            </a:prstGeom>
            <a:solidFill>
              <a:schemeClr val="bg1"/>
            </a:solidFill>
          </p:spPr>
          <p:txBody>
            <a:bodyPr wrap="square" rtlCol="0">
              <a:spAutoFit/>
            </a:bodyPr>
            <a:lstStyle/>
            <a:p>
              <a:pPr algn="ctr"/>
              <a:r>
                <a:rPr lang="en-US" i="1" dirty="0"/>
                <a:t>ADVANCED</a:t>
              </a:r>
            </a:p>
          </p:txBody>
        </p:sp>
        <p:sp>
          <p:nvSpPr>
            <p:cNvPr id="41" name="Double Brace 40"/>
            <p:cNvSpPr/>
            <p:nvPr/>
          </p:nvSpPr>
          <p:spPr>
            <a:xfrm>
              <a:off x="3694292" y="1306922"/>
              <a:ext cx="1828800" cy="228600"/>
            </a:xfrm>
            <a:prstGeom prst="bracePair">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4681" y="5826682"/>
            <a:ext cx="1792359" cy="835037"/>
          </a:xfrm>
          <a:prstGeom prst="rect">
            <a:avLst/>
          </a:prstGeom>
        </p:spPr>
      </p:pic>
      <p:sp>
        <p:nvSpPr>
          <p:cNvPr id="13" name="Rectangle 12"/>
          <p:cNvSpPr/>
          <p:nvPr/>
        </p:nvSpPr>
        <p:spPr>
          <a:xfrm>
            <a:off x="1754241" y="1340465"/>
            <a:ext cx="1694156" cy="1173741"/>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Housing expenditure</a:t>
            </a:r>
            <a:br>
              <a:rPr lang="en-CA" sz="1200" b="1" dirty="0">
                <a:solidFill>
                  <a:schemeClr val="tx1"/>
                </a:solidFill>
              </a:rPr>
            </a:br>
            <a:r>
              <a:rPr lang="en-CA" sz="1100" dirty="0">
                <a:solidFill>
                  <a:schemeClr val="tx1"/>
                </a:solidFill>
              </a:rPr>
              <a:t>Percentage expenditure of income for housing </a:t>
            </a:r>
            <a:endParaRPr lang="en-US" sz="1050" dirty="0">
              <a:solidFill>
                <a:schemeClr val="tx1"/>
              </a:solidFill>
            </a:endParaRPr>
          </a:p>
        </p:txBody>
      </p:sp>
      <p:sp>
        <p:nvSpPr>
          <p:cNvPr id="14" name="Rectangle 13"/>
          <p:cNvSpPr/>
          <p:nvPr/>
        </p:nvSpPr>
        <p:spPr>
          <a:xfrm>
            <a:off x="3955600" y="1333564"/>
            <a:ext cx="1694156" cy="1159009"/>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Natural disaster-related deaths</a:t>
            </a:r>
            <a:br>
              <a:rPr lang="en-US" sz="1200" b="1" dirty="0">
                <a:solidFill>
                  <a:schemeClr val="tx1"/>
                </a:solidFill>
              </a:rPr>
            </a:br>
            <a:r>
              <a:rPr lang="en-CA" sz="1050" dirty="0">
                <a:solidFill>
                  <a:schemeClr val="tx1"/>
                </a:solidFill>
              </a:rPr>
              <a:t>Natural disaster related deaths per 100 000 inhabitants.</a:t>
            </a:r>
            <a:endParaRPr lang="en-US" sz="1000" dirty="0">
              <a:solidFill>
                <a:schemeClr val="tx1"/>
              </a:solidFill>
            </a:endParaRPr>
          </a:p>
        </p:txBody>
      </p:sp>
      <p:sp>
        <p:nvSpPr>
          <p:cNvPr id="15" name="Rectangle 14"/>
          <p:cNvSpPr/>
          <p:nvPr/>
        </p:nvSpPr>
        <p:spPr>
          <a:xfrm>
            <a:off x="3955600" y="2701936"/>
            <a:ext cx="1694156" cy="1159246"/>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Disaster-related economic losses </a:t>
            </a:r>
            <a:br>
              <a:rPr lang="en-US" sz="1200" b="1" dirty="0">
                <a:solidFill>
                  <a:schemeClr val="tx1"/>
                </a:solidFill>
              </a:rPr>
            </a:br>
            <a:r>
              <a:rPr lang="en-CA" sz="1050" dirty="0">
                <a:solidFill>
                  <a:schemeClr val="tx1"/>
                </a:solidFill>
              </a:rPr>
              <a:t>Natural disaster related economic losses relative to gross domestic product </a:t>
            </a:r>
            <a:endParaRPr lang="en-US" sz="1000" dirty="0">
              <a:solidFill>
                <a:schemeClr val="tx1"/>
              </a:solidFill>
            </a:endParaRPr>
          </a:p>
        </p:txBody>
      </p:sp>
      <p:sp>
        <p:nvSpPr>
          <p:cNvPr id="16" name="Rectangle 15"/>
          <p:cNvSpPr/>
          <p:nvPr/>
        </p:nvSpPr>
        <p:spPr>
          <a:xfrm>
            <a:off x="3955600" y="4173022"/>
            <a:ext cx="1694156" cy="1159246"/>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Resilience plans</a:t>
            </a:r>
            <a:br>
              <a:rPr lang="en-US" sz="1200" b="1" dirty="0">
                <a:solidFill>
                  <a:schemeClr val="tx1"/>
                </a:solidFill>
              </a:rPr>
            </a:br>
            <a:r>
              <a:rPr lang="en-CA" sz="1050" dirty="0">
                <a:solidFill>
                  <a:schemeClr val="tx1"/>
                </a:solidFill>
              </a:rPr>
              <a:t>Presence of vulnerability assessment, financial (capital and operating) plans and technical systems for disaster mitigation</a:t>
            </a:r>
            <a:endParaRPr lang="en-US" sz="1000" dirty="0">
              <a:solidFill>
                <a:schemeClr val="tx1"/>
              </a:solidFill>
            </a:endParaRPr>
          </a:p>
        </p:txBody>
      </p:sp>
      <p:sp>
        <p:nvSpPr>
          <p:cNvPr id="17" name="Rectangle 16"/>
          <p:cNvSpPr/>
          <p:nvPr/>
        </p:nvSpPr>
        <p:spPr>
          <a:xfrm>
            <a:off x="6156960" y="1351587"/>
            <a:ext cx="1694156" cy="1845737"/>
          </a:xfrm>
          <a:prstGeom prst="rect">
            <a:avLst/>
          </a:prstGeom>
          <a:solidFill>
            <a:srgbClr val="FFFF99"/>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Risk and vulnerability assessments</a:t>
            </a:r>
            <a:br>
              <a:rPr lang="en-US" sz="1200" b="1" dirty="0">
                <a:solidFill>
                  <a:schemeClr val="tx1"/>
                </a:solidFill>
              </a:rPr>
            </a:br>
            <a:r>
              <a:rPr lang="en-CA" sz="1050" dirty="0">
                <a:solidFill>
                  <a:schemeClr val="tx1"/>
                </a:solidFill>
              </a:rPr>
              <a:t>Checklist: a) city infrastructures available for resilience; b) vulnerability assessment; c)financial (capital and operation) plans to mitigate vulnerabilities; d)technical systems to implement the plans.</a:t>
            </a:r>
            <a:endParaRPr lang="en-US" sz="800" dirty="0">
              <a:solidFill>
                <a:schemeClr val="tx1"/>
              </a:solidFill>
            </a:endParaRPr>
          </a:p>
        </p:txBody>
      </p:sp>
      <p:sp>
        <p:nvSpPr>
          <p:cNvPr id="18" name="Rectangle 17"/>
          <p:cNvSpPr/>
          <p:nvPr/>
        </p:nvSpPr>
        <p:spPr>
          <a:xfrm>
            <a:off x="8260873" y="2757268"/>
            <a:ext cx="1694156" cy="1159246"/>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Disaster and emergency alert</a:t>
            </a:r>
            <a:br>
              <a:rPr lang="en-US" sz="1200" b="1" dirty="0">
                <a:solidFill>
                  <a:schemeClr val="tx1"/>
                </a:solidFill>
              </a:rPr>
            </a:br>
            <a:r>
              <a:rPr lang="en-CA" sz="1050" dirty="0">
                <a:solidFill>
                  <a:schemeClr val="tx1"/>
                </a:solidFill>
              </a:rPr>
              <a:t>Percentage of disasters and emergencies with timely alerts.</a:t>
            </a:r>
            <a:endParaRPr lang="en-US" sz="1000" dirty="0">
              <a:solidFill>
                <a:schemeClr val="tx1"/>
              </a:solidFill>
            </a:endParaRPr>
          </a:p>
        </p:txBody>
      </p:sp>
      <p:sp>
        <p:nvSpPr>
          <p:cNvPr id="20" name="Rectangle 19"/>
          <p:cNvSpPr/>
          <p:nvPr/>
        </p:nvSpPr>
        <p:spPr>
          <a:xfrm>
            <a:off x="8229600" y="4148315"/>
            <a:ext cx="1694156" cy="1159246"/>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Police </a:t>
            </a:r>
            <a:r>
              <a:rPr lang="en-US" sz="1200" b="1" dirty="0">
                <a:solidFill>
                  <a:schemeClr val="tx1"/>
                </a:solidFill>
              </a:rPr>
              <a:t/>
            </a:r>
            <a:br>
              <a:rPr lang="en-US" sz="1200" b="1" dirty="0">
                <a:solidFill>
                  <a:schemeClr val="tx1"/>
                </a:solidFill>
              </a:rPr>
            </a:br>
            <a:r>
              <a:rPr lang="en-CA" sz="1050" dirty="0">
                <a:solidFill>
                  <a:schemeClr val="tx1"/>
                </a:solidFill>
              </a:rPr>
              <a:t>Percentage of police officers per 100,000 inhabitants</a:t>
            </a:r>
            <a:endParaRPr lang="en-US" sz="1000" dirty="0">
              <a:solidFill>
                <a:schemeClr val="tx1"/>
              </a:solidFill>
            </a:endParaRPr>
          </a:p>
        </p:txBody>
      </p:sp>
      <p:sp>
        <p:nvSpPr>
          <p:cNvPr id="21" name="Rectangle 20"/>
          <p:cNvSpPr/>
          <p:nvPr/>
        </p:nvSpPr>
        <p:spPr>
          <a:xfrm>
            <a:off x="8229600" y="1347711"/>
            <a:ext cx="1694156" cy="1159246"/>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Emergency Service Response Time</a:t>
            </a:r>
            <a:br>
              <a:rPr lang="en-US" sz="1200" b="1" dirty="0">
                <a:solidFill>
                  <a:schemeClr val="tx1"/>
                </a:solidFill>
              </a:rPr>
            </a:br>
            <a:r>
              <a:rPr lang="en-CA" sz="1050" dirty="0">
                <a:solidFill>
                  <a:schemeClr val="tx1"/>
                </a:solidFill>
              </a:rPr>
              <a:t>Average response time for Emergency Services </a:t>
            </a:r>
            <a:endParaRPr lang="en-US" sz="1000" dirty="0">
              <a:solidFill>
                <a:schemeClr val="tx1"/>
              </a:solidFill>
            </a:endParaRPr>
          </a:p>
        </p:txBody>
      </p:sp>
      <p:sp>
        <p:nvSpPr>
          <p:cNvPr id="22" name="Rectangle 21"/>
          <p:cNvSpPr/>
          <p:nvPr/>
        </p:nvSpPr>
        <p:spPr>
          <a:xfrm>
            <a:off x="8217751" y="5497475"/>
            <a:ext cx="1694156" cy="1159246"/>
          </a:xfrm>
          <a:prstGeom prst="rect">
            <a:avLst/>
          </a:prstGeom>
          <a:solidFill>
            <a:srgbClr val="FFFF99"/>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Fire Service</a:t>
            </a:r>
            <a:r>
              <a:rPr lang="en-US" sz="1200" b="1" dirty="0">
                <a:solidFill>
                  <a:schemeClr val="tx1"/>
                </a:solidFill>
              </a:rPr>
              <a:t/>
            </a:r>
            <a:br>
              <a:rPr lang="en-US" sz="1200" b="1" dirty="0">
                <a:solidFill>
                  <a:schemeClr val="tx1"/>
                </a:solidFill>
              </a:rPr>
            </a:br>
            <a:r>
              <a:rPr lang="en-CA" sz="1050" dirty="0">
                <a:solidFill>
                  <a:schemeClr val="tx1"/>
                </a:solidFill>
              </a:rPr>
              <a:t>Percentage of firefighters per 100,000 inhabitants</a:t>
            </a:r>
            <a:endParaRPr lang="en-US" sz="1000" dirty="0">
              <a:solidFill>
                <a:schemeClr val="tx1"/>
              </a:solidFill>
            </a:endParaRPr>
          </a:p>
        </p:txBody>
      </p:sp>
      <p:sp>
        <p:nvSpPr>
          <p:cNvPr id="23" name="Rectangle 22"/>
          <p:cNvSpPr/>
          <p:nvPr/>
        </p:nvSpPr>
        <p:spPr>
          <a:xfrm>
            <a:off x="6088670" y="5497475"/>
            <a:ext cx="1694156" cy="1159246"/>
          </a:xfrm>
          <a:prstGeom prst="rect">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Child Online Protection (COP) </a:t>
            </a:r>
            <a:br>
              <a:rPr lang="en-US" sz="1200" b="1" dirty="0">
                <a:solidFill>
                  <a:schemeClr val="tx1"/>
                </a:solidFill>
              </a:rPr>
            </a:br>
            <a:r>
              <a:rPr lang="en-CA" sz="1050" dirty="0">
                <a:solidFill>
                  <a:schemeClr val="tx1"/>
                </a:solidFill>
              </a:rPr>
              <a:t>Existence of rules and regulations to ensure COP. </a:t>
            </a:r>
            <a:endParaRPr lang="en-US" sz="1000" dirty="0">
              <a:solidFill>
                <a:schemeClr val="tx1"/>
              </a:solidFill>
            </a:endParaRPr>
          </a:p>
        </p:txBody>
      </p:sp>
    </p:spTree>
    <p:extLst>
      <p:ext uri="{BB962C8B-B14F-4D97-AF65-F5344CB8AC3E}">
        <p14:creationId xmlns:p14="http://schemas.microsoft.com/office/powerpoint/2010/main" val="3265299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083321" y="3474040"/>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Manizales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p:cNvSpPr/>
          <p:nvPr/>
        </p:nvSpPr>
        <p:spPr>
          <a:xfrm>
            <a:off x="7865107" y="2724407"/>
            <a:ext cx="2127380" cy="330512"/>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Montevideo</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p:cNvSpPr/>
          <p:nvPr/>
        </p:nvSpPr>
        <p:spPr>
          <a:xfrm>
            <a:off x="5381930" y="5027161"/>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and many others…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1435100" y="177024"/>
            <a:ext cx="10210517" cy="1077218"/>
          </a:xfrm>
          <a:prstGeom prst="rect">
            <a:avLst/>
          </a:prstGeom>
          <a:noFill/>
        </p:spPr>
        <p:txBody>
          <a:bodyPr wrap="square" rtlCol="0">
            <a:spAutoFit/>
          </a:bodyPr>
          <a:lstStyle/>
          <a:p>
            <a:pPr algn="ctr"/>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KPIs Project for Smart Sustainable Cities to Reach SDGs</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6" descr="SDGs Icon Goal 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2534" y="1310824"/>
            <a:ext cx="1246172" cy="115657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9494" y="2481227"/>
            <a:ext cx="2432252" cy="231643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Rectangle 27"/>
          <p:cNvSpPr/>
          <p:nvPr/>
        </p:nvSpPr>
        <p:spPr>
          <a:xfrm>
            <a:off x="3102114" y="2765783"/>
            <a:ext cx="2127380" cy="320792"/>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Dubai</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0" name="Rectangle 29"/>
          <p:cNvSpPr/>
          <p:nvPr/>
        </p:nvSpPr>
        <p:spPr>
          <a:xfrm>
            <a:off x="2614626" y="3508024"/>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Singapore</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5" name="Rectangle 34"/>
          <p:cNvSpPr/>
          <p:nvPr/>
        </p:nvSpPr>
        <p:spPr>
          <a:xfrm>
            <a:off x="3050333" y="4327713"/>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Valencia</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7" name="Rectangle 36"/>
          <p:cNvSpPr/>
          <p:nvPr/>
        </p:nvSpPr>
        <p:spPr>
          <a:xfrm>
            <a:off x="7713527" y="4327713"/>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Buenos Aires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2" name="Rectangle 31"/>
          <p:cNvSpPr/>
          <p:nvPr/>
        </p:nvSpPr>
        <p:spPr>
          <a:xfrm>
            <a:off x="0" y="0"/>
            <a:ext cx="1435100" cy="1310824"/>
          </a:xfrm>
          <a:prstGeom prst="rect">
            <a:avLst/>
          </a:prstGeom>
          <a:solidFill>
            <a:srgbClr val="3AAA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5.</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Measure your city’s progress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 name="Rounded Rectangle 1"/>
          <p:cNvSpPr/>
          <p:nvPr/>
        </p:nvSpPr>
        <p:spPr>
          <a:xfrm>
            <a:off x="2232561" y="5676405"/>
            <a:ext cx="8277101" cy="997527"/>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4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Contribute</a:t>
            </a:r>
            <a:r>
              <a:rPr lang="es-ES_tradnl"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to the </a:t>
            </a:r>
            <a:r>
              <a:rPr lang="es-ES_tradnl" sz="24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Standardization</a:t>
            </a:r>
            <a:r>
              <a:rPr lang="es-ES_tradnl"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24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process</a:t>
            </a:r>
            <a:r>
              <a:rPr lang="es-ES_tradnl"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and </a:t>
            </a:r>
            <a:r>
              <a:rPr lang="es-ES_tradnl" sz="24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join</a:t>
            </a:r>
            <a:r>
              <a:rPr lang="es-ES_tradnl"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24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this</a:t>
            </a:r>
            <a:r>
              <a:rPr lang="es-ES_tradnl"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Project </a:t>
            </a:r>
            <a:r>
              <a:rPr lang="es-ES_tradnl" sz="24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now</a:t>
            </a:r>
            <a:r>
              <a:rPr lang="es-ES_tradnl"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endParaRPr lang="es-ES_tradnl"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76621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0448"/>
            <a:ext cx="10972800" cy="1143000"/>
          </a:xfrm>
        </p:spPr>
        <p:txBody>
          <a:bodyPr>
            <a:normAutofit/>
          </a:bodyPr>
          <a:lstStyle/>
          <a:p>
            <a:r>
              <a:rPr lang="en-US" sz="3800" dirty="0" smtClean="0">
                <a:latin typeface="Segoe UI" panose="020B0502040204020203" pitchFamily="34" charset="0"/>
                <a:ea typeface="Segoe UI" panose="020B0502040204020203" pitchFamily="34" charset="0"/>
                <a:cs typeface="Segoe UI" panose="020B0502040204020203" pitchFamily="34" charset="0"/>
              </a:rPr>
              <a:t>Citizen Focused – Building Trust</a:t>
            </a:r>
            <a:endParaRPr lang="en-US" sz="380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18190"/>
          <a:stretch/>
        </p:blipFill>
        <p:spPr>
          <a:xfrm>
            <a:off x="1597696" y="1559512"/>
            <a:ext cx="9494293" cy="4335381"/>
          </a:xfrm>
          <a:prstGeom prst="rect">
            <a:avLst/>
          </a:prstGeom>
        </p:spPr>
      </p:pic>
      <p:sp>
        <p:nvSpPr>
          <p:cNvPr id="6" name="Rectangle 5"/>
          <p:cNvSpPr/>
          <p:nvPr/>
        </p:nvSpPr>
        <p:spPr>
          <a:xfrm>
            <a:off x="135300" y="147157"/>
            <a:ext cx="1435100" cy="1310824"/>
          </a:xfrm>
          <a:prstGeom prst="rect">
            <a:avLst/>
          </a:prstGeom>
          <a:solidFill>
            <a:srgbClr val="0065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6.</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Ensure accountability and responsibility</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5305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6457" y="3910806"/>
            <a:ext cx="3846578" cy="1872002"/>
          </a:xfrm>
          <a:prstGeom prst="rect">
            <a:avLst/>
          </a:prstGeom>
        </p:spPr>
      </p:pic>
      <p:sp>
        <p:nvSpPr>
          <p:cNvPr id="5" name="Round Diagonal Corner Rectangle 4"/>
          <p:cNvSpPr/>
          <p:nvPr/>
        </p:nvSpPr>
        <p:spPr>
          <a:xfrm>
            <a:off x="6454226" y="3258361"/>
            <a:ext cx="5612805" cy="542505"/>
          </a:xfrm>
          <a:prstGeom prst="round2Diag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The Fourth Industrial Revolution</a:t>
            </a:r>
            <a:endParaRPr lang="en-US" sz="2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t>26</a:t>
            </a:fld>
            <a:endParaRPr lang="en-US"/>
          </a:p>
        </p:txBody>
      </p:sp>
      <p:sp>
        <p:nvSpPr>
          <p:cNvPr id="8" name="Flowchart: Document 7"/>
          <p:cNvSpPr/>
          <p:nvPr/>
        </p:nvSpPr>
        <p:spPr>
          <a:xfrm>
            <a:off x="133366" y="3908012"/>
            <a:ext cx="2611734" cy="1283344"/>
          </a:xfrm>
          <a:prstGeom prst="flowChartDocumen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It includes studies relating to Big data aspects of IoT and SC&amp;C, e-services and smart services for SC&amp;C</a:t>
            </a:r>
            <a:endParaRPr lang="es-ES_tradnl" sz="1400"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Hexagon 9"/>
          <p:cNvSpPr/>
          <p:nvPr/>
        </p:nvSpPr>
        <p:spPr>
          <a:xfrm>
            <a:off x="3027727" y="1809545"/>
            <a:ext cx="2232000" cy="1306800"/>
          </a:xfrm>
          <a:prstGeom prst="hexagon">
            <a:avLst/>
          </a:prstGeom>
          <a:solidFill>
            <a:srgbClr val="86B0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latin typeface="Segoe UI" panose="020B0502040204020203" pitchFamily="34" charset="0"/>
              <a:ea typeface="Segoe UI" panose="020B0502040204020203" pitchFamily="34" charset="0"/>
              <a:cs typeface="Segoe UI" panose="020B0502040204020203" pitchFamily="34" charset="0"/>
            </a:endParaRPr>
          </a:p>
        </p:txBody>
      </p:sp>
      <p:sp>
        <p:nvSpPr>
          <p:cNvPr id="11" name="Hexagon 10"/>
          <p:cNvSpPr/>
          <p:nvPr/>
        </p:nvSpPr>
        <p:spPr>
          <a:xfrm>
            <a:off x="3022141" y="3252554"/>
            <a:ext cx="2232000" cy="1307799"/>
          </a:xfrm>
          <a:prstGeom prst="hexagon">
            <a:avLst/>
          </a:prstGeom>
          <a:solidFill>
            <a:srgbClr val="86B0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Hexagon 11"/>
          <p:cNvSpPr/>
          <p:nvPr/>
        </p:nvSpPr>
        <p:spPr>
          <a:xfrm>
            <a:off x="3022141" y="4665191"/>
            <a:ext cx="2232000" cy="1306800"/>
          </a:xfrm>
          <a:prstGeom prst="hexagon">
            <a:avLst/>
          </a:prstGeom>
          <a:solidFill>
            <a:srgbClr val="86B0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1018674" y="122056"/>
            <a:ext cx="10154652" cy="954107"/>
          </a:xfrm>
          <a:prstGeom prst="rect">
            <a:avLst/>
          </a:prstGeom>
          <a:noFill/>
        </p:spPr>
        <p:txBody>
          <a:bodyPr wrap="square" rtlCol="0">
            <a:spAutoFit/>
          </a:bodyPr>
          <a:lstStyle/>
          <a:p>
            <a:pPr algn="ctr"/>
            <a:r>
              <a:rPr lang="en-GB" sz="2800" b="1" dirty="0">
                <a:solidFill>
                  <a:schemeClr val="bg1"/>
                </a:solidFill>
                <a:latin typeface="Segoe UI" panose="020B0502040204020203" pitchFamily="34" charset="0"/>
                <a:ea typeface="Segoe UI" panose="020B0502040204020203" pitchFamily="34" charset="0"/>
                <a:cs typeface="Segoe UI" panose="020B0502040204020203" pitchFamily="34" charset="0"/>
              </a:rPr>
              <a:t>ITU-T Study Group 20: </a:t>
            </a:r>
            <a:r>
              <a:rPr lang="en-GB"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Internet of things (IoT) and smart </a:t>
            </a:r>
            <a:r>
              <a:rPr lang="en-GB" sz="2800" b="1" dirty="0">
                <a:solidFill>
                  <a:schemeClr val="bg1"/>
                </a:solidFill>
                <a:latin typeface="Segoe UI" panose="020B0502040204020203" pitchFamily="34" charset="0"/>
                <a:ea typeface="Segoe UI" panose="020B0502040204020203" pitchFamily="34" charset="0"/>
                <a:cs typeface="Segoe UI" panose="020B0502040204020203" pitchFamily="34" charset="0"/>
              </a:rPr>
              <a:t>cities and communities (SC&amp;C)</a:t>
            </a:r>
            <a:endParaRPr lang="es-ES_tradnl" sz="2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5560" y="1203592"/>
            <a:ext cx="4408371" cy="1944829"/>
          </a:xfrm>
          <a:prstGeom prst="rect">
            <a:avLst/>
          </a:prstGeom>
        </p:spPr>
      </p:pic>
      <p:sp>
        <p:nvSpPr>
          <p:cNvPr id="6" name="Rectangle 5"/>
          <p:cNvSpPr/>
          <p:nvPr/>
        </p:nvSpPr>
        <p:spPr>
          <a:xfrm>
            <a:off x="133366" y="2724104"/>
            <a:ext cx="2611734" cy="1029904"/>
          </a:xfrm>
          <a:prstGeom prst="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Segoe UI" panose="020B0502040204020203" pitchFamily="34" charset="0"/>
                <a:ea typeface="Segoe UI" panose="020B0502040204020203" pitchFamily="34" charset="0"/>
                <a:cs typeface="Segoe UI" panose="020B0502040204020203" pitchFamily="34" charset="0"/>
              </a:rPr>
              <a:t>Responsible for studies relating to IoT and its applications, and smart cities and communities (SC&amp;C). </a:t>
            </a:r>
          </a:p>
        </p:txBody>
      </p:sp>
      <p:sp>
        <p:nvSpPr>
          <p:cNvPr id="13" name="Round Diagonal Corner Rectangle 12"/>
          <p:cNvSpPr/>
          <p:nvPr/>
        </p:nvSpPr>
        <p:spPr>
          <a:xfrm>
            <a:off x="6273252" y="6060436"/>
            <a:ext cx="4328074" cy="542505"/>
          </a:xfrm>
          <a:prstGeom prst="round2Diag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Next Meeting: 13-23 March 2017, Dubai, UAE</a:t>
            </a: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362883" y="2137456"/>
            <a:ext cx="1472666" cy="692497"/>
          </a:xfrm>
          <a:prstGeom prst="rect">
            <a:avLst/>
          </a:prstGeom>
          <a:noFill/>
        </p:spPr>
        <p:txBody>
          <a:bodyPr wrap="square" rtlCol="0">
            <a:spAutoFit/>
          </a:bodyPr>
          <a:lstStyle/>
          <a:p>
            <a:pPr algn="ctr"/>
            <a:r>
              <a:rPr lang="en-GB"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Internet </a:t>
            </a: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of things (IoT) and its applications</a:t>
            </a:r>
            <a:endParaRPr lang="es-ES_tradnl" sz="13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3362883" y="3394506"/>
            <a:ext cx="1613169" cy="1092607"/>
          </a:xfrm>
          <a:prstGeom prst="rect">
            <a:avLst/>
          </a:prstGeom>
          <a:noFill/>
        </p:spPr>
        <p:txBody>
          <a:bodyPr wrap="square" rtlCol="0">
            <a:spAutoFit/>
          </a:bodyPr>
          <a:lstStyle/>
          <a:p>
            <a:pPr algn="ctr"/>
            <a:r>
              <a:rPr lang="en-GB"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Smart </a:t>
            </a: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Cities and Communities (SC&amp;C), including its e-services</a:t>
            </a:r>
          </a:p>
          <a:p>
            <a:pPr algn="ct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and smart services</a:t>
            </a:r>
          </a:p>
        </p:txBody>
      </p:sp>
      <p:sp>
        <p:nvSpPr>
          <p:cNvPr id="15" name="TextBox 14"/>
          <p:cNvSpPr txBox="1"/>
          <p:nvPr/>
        </p:nvSpPr>
        <p:spPr>
          <a:xfrm>
            <a:off x="3398418" y="5090694"/>
            <a:ext cx="1613169" cy="292388"/>
          </a:xfrm>
          <a:prstGeom prst="rect">
            <a:avLst/>
          </a:prstGeom>
          <a:noFill/>
        </p:spPr>
        <p:txBody>
          <a:bodyPr wrap="square" rtlCol="0">
            <a:spAutoFit/>
          </a:bodyPr>
          <a:lstStyle/>
          <a:p>
            <a:pPr algn="ctr"/>
            <a:r>
              <a:rPr lang="en-GB" sz="1300" dirty="0" smtClean="0">
                <a:solidFill>
                  <a:schemeClr val="bg1"/>
                </a:solidFill>
              </a:rPr>
              <a:t>IoT </a:t>
            </a:r>
            <a:r>
              <a:rPr lang="en-GB" sz="1300" dirty="0">
                <a:solidFill>
                  <a:schemeClr val="bg1"/>
                </a:solidFill>
              </a:rPr>
              <a:t>identification </a:t>
            </a:r>
            <a:endPar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Snip Same Side Corner Rectangle 8"/>
          <p:cNvSpPr/>
          <p:nvPr/>
        </p:nvSpPr>
        <p:spPr>
          <a:xfrm>
            <a:off x="3094340" y="1280964"/>
            <a:ext cx="2025536" cy="421520"/>
          </a:xfrm>
          <a:prstGeom prst="snip2Same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bg1"/>
              </a:solidFill>
            </a:endParaRPr>
          </a:p>
        </p:txBody>
      </p:sp>
      <p:sp>
        <p:nvSpPr>
          <p:cNvPr id="16" name="TextBox 15"/>
          <p:cNvSpPr txBox="1"/>
          <p:nvPr/>
        </p:nvSpPr>
        <p:spPr>
          <a:xfrm>
            <a:off x="3153058" y="1343040"/>
            <a:ext cx="1908100" cy="307777"/>
          </a:xfrm>
          <a:prstGeom prst="rect">
            <a:avLst/>
          </a:prstGeom>
          <a:noFill/>
        </p:spPr>
        <p:txBody>
          <a:bodyPr wrap="square" rtlCol="0">
            <a:spAutoFit/>
          </a:bodyPr>
          <a:lstStyle/>
          <a:p>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Lead </a:t>
            </a:r>
            <a:r>
              <a:rPr lang="es-ES_tradnl"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study</a:t>
            </a:r>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group</a:t>
            </a:r>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on</a:t>
            </a:r>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181006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03023" y="1647166"/>
            <a:ext cx="8046720" cy="3950994"/>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882" y="166710"/>
            <a:ext cx="11389895" cy="1392583"/>
          </a:xfrm>
        </p:spPr>
        <p:txBody>
          <a:bodyPr>
            <a:normAutofit fontScale="90000"/>
          </a:bodyPr>
          <a:lstStyle/>
          <a:p>
            <a:r>
              <a:rPr lang="en-US" sz="3200" dirty="0" smtClean="0">
                <a:latin typeface="Segoe UI" panose="020B0502040204020203" pitchFamily="34" charset="0"/>
                <a:ea typeface="Segoe UI" panose="020B0502040204020203" pitchFamily="34" charset="0"/>
                <a:cs typeface="Segoe UI" panose="020B0502040204020203" pitchFamily="34" charset="0"/>
              </a:rPr>
              <a:t>New Resolution  </a:t>
            </a:r>
            <a:r>
              <a:rPr lang="en-US" dirty="0" smtClean="0">
                <a:latin typeface="Segoe UI" panose="020B0502040204020203" pitchFamily="34" charset="0"/>
                <a:ea typeface="Segoe UI" panose="020B0502040204020203" pitchFamily="34" charset="0"/>
                <a:cs typeface="Segoe UI" panose="020B0502040204020203" pitchFamily="34" charset="0"/>
              </a:rPr>
              <a:t/>
            </a:r>
            <a:br>
              <a:rPr lang="en-US" dirty="0" smtClean="0">
                <a:latin typeface="Segoe UI" panose="020B0502040204020203" pitchFamily="34" charset="0"/>
                <a:ea typeface="Segoe UI" panose="020B0502040204020203" pitchFamily="34" charset="0"/>
                <a:cs typeface="Segoe UI" panose="020B0502040204020203" pitchFamily="34" charset="0"/>
              </a:rPr>
            </a:br>
            <a:r>
              <a:rPr lang="en-GB" sz="3200" dirty="0" smtClean="0"/>
              <a:t>Enhancing </a:t>
            </a:r>
            <a:r>
              <a:rPr lang="en-GB" sz="3200" dirty="0"/>
              <a:t>the standardization of Internet of things and Smart Cities and Communities for global development </a:t>
            </a:r>
            <a:endParaRPr lang="en-US" sz="320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0693" y="2277715"/>
            <a:ext cx="3172187" cy="2403034"/>
          </a:xfrm>
          <a:prstGeom prst="rect">
            <a:avLst/>
          </a:prstGeom>
          <a:ln w="38100" cap="sq">
            <a:solidFill>
              <a:srgbClr val="17375E"/>
            </a:solidFill>
            <a:prstDash val="solid"/>
            <a:miter lim="800000"/>
          </a:ln>
          <a:effectLst>
            <a:outerShdw blurRad="50800" dist="38100" dir="2700000" algn="tl" rotWithShape="0">
              <a:srgbClr val="000000">
                <a:alpha val="43000"/>
              </a:srgbClr>
            </a:outerShdw>
          </a:effectLst>
        </p:spPr>
      </p:pic>
      <p:sp>
        <p:nvSpPr>
          <p:cNvPr id="27" name="TextBox 26"/>
          <p:cNvSpPr txBox="1"/>
          <p:nvPr/>
        </p:nvSpPr>
        <p:spPr>
          <a:xfrm>
            <a:off x="4263309" y="2358190"/>
            <a:ext cx="7534543" cy="2908489"/>
          </a:xfrm>
          <a:prstGeom prst="rect">
            <a:avLst/>
          </a:prstGeom>
          <a:noFill/>
        </p:spPr>
        <p:txBody>
          <a:bodyPr wrap="square" rtlCol="0">
            <a:spAutoFit/>
          </a:bodyPr>
          <a:lstStyle/>
          <a:p>
            <a:pPr marL="285750" indent="-285750">
              <a:buFont typeface="Wingdings" panose="05000000000000000000" pitchFamily="2" charset="2"/>
              <a:buChar char="§"/>
            </a:pPr>
            <a:r>
              <a:rPr lang="en-US"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Considers the importance of IoT to contribute to achieving the 2030 Agenda for Sustainable Development.</a:t>
            </a:r>
          </a:p>
          <a:p>
            <a:pPr marL="285750" indent="-285750">
              <a:buFont typeface="Wingdings" panose="05000000000000000000" pitchFamily="2" charset="2"/>
              <a:buChar char="§"/>
            </a:pPr>
            <a:r>
              <a:rPr lang="en-US"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Resolves to instruct ITU-T SG20 to develop ITU-T Recommendations aimed at implementing IoT and SC&amp;C.</a:t>
            </a:r>
          </a:p>
          <a:p>
            <a:endParaRPr lang="en-US" sz="13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1400"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Instructs the Director of the Telecommunication Standardization Bureau</a:t>
            </a:r>
          </a:p>
          <a:p>
            <a:endParaRPr lang="en-US"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n-US"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to carry out, in collaboration </a:t>
            </a: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with Member States and cities, </a:t>
            </a:r>
            <a:r>
              <a:rPr lang="en-GB" sz="1300" b="1" dirty="0">
                <a:solidFill>
                  <a:schemeClr val="bg1"/>
                </a:solidFill>
                <a:latin typeface="Segoe UI" panose="020B0502040204020203" pitchFamily="34" charset="0"/>
                <a:ea typeface="Segoe UI" panose="020B0502040204020203" pitchFamily="34" charset="0"/>
                <a:cs typeface="Segoe UI" panose="020B0502040204020203" pitchFamily="34" charset="0"/>
              </a:rPr>
              <a:t>pilot projects in </a:t>
            </a:r>
            <a:r>
              <a:rPr lang="en-GB" sz="13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cities related </a:t>
            </a:r>
            <a:r>
              <a:rPr lang="en-GB" sz="1300" b="1" dirty="0">
                <a:solidFill>
                  <a:schemeClr val="bg1"/>
                </a:solidFill>
                <a:latin typeface="Segoe UI" panose="020B0502040204020203" pitchFamily="34" charset="0"/>
                <a:ea typeface="Segoe UI" panose="020B0502040204020203" pitchFamily="34" charset="0"/>
                <a:cs typeface="Segoe UI" panose="020B0502040204020203" pitchFamily="34" charset="0"/>
              </a:rPr>
              <a:t>to SC&amp;C key performance indicator (KPI) assessment activities</a:t>
            </a: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 aimed at facilitating </a:t>
            </a:r>
            <a:r>
              <a:rPr lang="en-GB"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the deployment </a:t>
            </a: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and implementation of the IoT and SC&amp;C standards worldwide;</a:t>
            </a:r>
          </a:p>
          <a:p>
            <a:pPr marL="285750" indent="-285750">
              <a:buFont typeface="Wingdings" panose="05000000000000000000" pitchFamily="2" charset="2"/>
              <a:buChar char="§"/>
            </a:pPr>
            <a:endParaRPr lang="en-US"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n-US"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to continue to support the </a:t>
            </a:r>
            <a:r>
              <a:rPr lang="en-US" sz="13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United for Smart Sustainable Cities Initiative (U4SSC), </a:t>
            </a:r>
            <a:r>
              <a:rPr lang="en-US"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launched by ITU together with the United Nations Economic Commission for Europe (UNECE) in May 2016, and share its deliverables with ITU-T Study Group 20 and other study groups concerned.</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4263309" y="1933763"/>
            <a:ext cx="3718066" cy="338554"/>
          </a:xfrm>
          <a:prstGeom prst="rect">
            <a:avLst/>
          </a:prstGeom>
          <a:noFill/>
        </p:spPr>
        <p:txBody>
          <a:bodyPr wrap="square" rtlCol="0">
            <a:spAutoFit/>
          </a:bodyPr>
          <a:lstStyle/>
          <a:p>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Highlights of this Resolution:</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Rectangle 28"/>
          <p:cNvSpPr/>
          <p:nvPr/>
        </p:nvSpPr>
        <p:spPr>
          <a:xfrm>
            <a:off x="1201875" y="4413569"/>
            <a:ext cx="2169821" cy="213916"/>
          </a:xfrm>
          <a:prstGeom prst="rect">
            <a:avLst/>
          </a:prstGeom>
          <a:solidFill>
            <a:srgbClr val="6BA3CF"/>
          </a:solidFill>
          <a:ln w="19050">
            <a:solidFill>
              <a:srgbClr val="B5B3A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25 October – 3 November 2016</a:t>
            </a:r>
            <a:endParaRPr lang="en-US" sz="1200" dirty="0"/>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25" y="1763357"/>
            <a:ext cx="1407257" cy="1407257"/>
          </a:xfrm>
          <a:prstGeom prst="rect">
            <a:avLst/>
          </a:prstGeom>
        </p:spPr>
      </p:pic>
    </p:spTree>
    <p:extLst>
      <p:ext uri="{BB962C8B-B14F-4D97-AF65-F5344CB8AC3E}">
        <p14:creationId xmlns:p14="http://schemas.microsoft.com/office/powerpoint/2010/main" val="821148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93697" y="4222328"/>
            <a:ext cx="7314722" cy="2432784"/>
          </a:xfrm>
          <a:prstGeom prst="roundRect">
            <a:avLst/>
          </a:prstGeom>
          <a:solidFill>
            <a:schemeClr val="bg1"/>
          </a:solid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72269" y="4333367"/>
            <a:ext cx="582655" cy="612649"/>
          </a:xfrm>
          <a:prstGeom prst="rect">
            <a:avLst/>
          </a:prstGeom>
          <a:noFill/>
          <a:ln>
            <a:noFill/>
          </a:ln>
          <a:extLst/>
        </p:spPr>
      </p:pic>
      <p:pic>
        <p:nvPicPr>
          <p:cNvPr id="6" name="Picture 15" descr="http://www.fi.ibimet.cnr.it/resolveuid/f42d519e799a4251a113b2b47e4dae2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1933" y="5026115"/>
            <a:ext cx="548679" cy="563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http://www.greenpolicy360.net/mw/images/Unfccc_logo.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719299" y="5053902"/>
            <a:ext cx="651765" cy="6027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upload.wikimedia.org/wikipedia/en/thumb/9/9b/UNEP_logo.svg/872px-UNEP_logo.svg.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45311" y="5212417"/>
            <a:ext cx="562047" cy="618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pbs.twimg.com/profile_images/599214175697686528/4Wgx-eAO.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866261" y="5726503"/>
            <a:ext cx="615748" cy="6148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prospernet.ias.unu.edu/wp-content/uploads/2015/04/UNU-IAS-Tokyo_LOGO_3C.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825914" y="5877211"/>
            <a:ext cx="1082470" cy="5250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27707" y="4448203"/>
            <a:ext cx="1544151" cy="443567"/>
          </a:xfrm>
          <a:prstGeom prst="rect">
            <a:avLst/>
          </a:prstGeom>
        </p:spPr>
      </p:pic>
      <p:pic>
        <p:nvPicPr>
          <p:cNvPr id="12" name="Picture 11" descr="http://www.un.org.me/uploads/images/un-logos/Unido_logo.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72443" y="5041505"/>
            <a:ext cx="529626" cy="4530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Risultati immagini per fao"/>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1321"/>
          <a:stretch/>
        </p:blipFill>
        <p:spPr bwMode="auto">
          <a:xfrm>
            <a:off x="7502757" y="5066127"/>
            <a:ext cx="694264" cy="6314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1" descr="https://donate.unwomen.org/assets/images/UNwomen-Logo-Blue-TransparentBackground-en.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442238" y="5165692"/>
            <a:ext cx="1315376" cy="3717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indolinkenglish.files.wordpress.com/2009/05/wto1-color_l.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429688" y="5850721"/>
            <a:ext cx="662219" cy="5259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gender-climate.org/wp-content/uploads/2014/10/UNCCD_UN_logo.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342188" y="5896722"/>
            <a:ext cx="1201839" cy="4799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planetearthinstitute.org.uk/wp-content/uploads/2013/11/UNECA.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674009" y="5796172"/>
            <a:ext cx="619802" cy="5805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www.greengrowthknowledge.org/sites/default/files/styles/large/public/images/thumbnails/organization/UNDESA.png?itok=FCcr7Gc6"/>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227784" y="5877211"/>
            <a:ext cx="885778" cy="5313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670037" y="5026115"/>
            <a:ext cx="554410" cy="609672"/>
          </a:xfrm>
          <a:prstGeom prst="rect">
            <a:avLst/>
          </a:prstGeom>
        </p:spPr>
      </p:pic>
      <p:pic>
        <p:nvPicPr>
          <p:cNvPr id="20" name="Picture 19"/>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731293" y="4435642"/>
            <a:ext cx="2102837" cy="409643"/>
          </a:xfrm>
          <a:prstGeom prst="rect">
            <a:avLst/>
          </a:prstGeom>
        </p:spPr>
      </p:pic>
      <p:pic>
        <p:nvPicPr>
          <p:cNvPr id="21" name="Picture 20"/>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360547" y="1377715"/>
            <a:ext cx="3319514" cy="2481353"/>
          </a:xfrm>
          <a:prstGeom prst="rect">
            <a:avLst/>
          </a:prstGeom>
          <a:ln w="38100">
            <a:solidFill>
              <a:srgbClr val="3F387C"/>
            </a:solidFill>
          </a:ln>
          <a:effectLst>
            <a:softEdge rad="127000"/>
          </a:effectLst>
        </p:spPr>
      </p:pic>
      <p:pic>
        <p:nvPicPr>
          <p:cNvPr id="22" name="Picture 21"/>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419507" y="1572079"/>
            <a:ext cx="1241407" cy="1278649"/>
          </a:xfrm>
          <a:prstGeom prst="rect">
            <a:avLst/>
          </a:prstGeom>
          <a:noFill/>
          <a:ln w="38100">
            <a:noFill/>
          </a:ln>
        </p:spPr>
      </p:pic>
      <p:sp>
        <p:nvSpPr>
          <p:cNvPr id="23" name="Text Box 2"/>
          <p:cNvSpPr txBox="1">
            <a:spLocks noChangeArrowheads="1"/>
          </p:cNvSpPr>
          <p:nvPr/>
        </p:nvSpPr>
        <p:spPr bwMode="auto">
          <a:xfrm>
            <a:off x="1417134" y="96526"/>
            <a:ext cx="9846496" cy="12336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400" b="1" i="0" u="none" strike="noStrike" cap="none" normalizeH="0" baseline="0" dirty="0" smtClean="0">
                <a:ln>
                  <a:noFill/>
                </a:ln>
                <a:solidFill>
                  <a:schemeClr val="bg1"/>
                </a:solidFill>
                <a:effectLst/>
                <a:latin typeface="Segoe UI" panose="020B0502040204020203" pitchFamily="34" charset="0"/>
              </a:rPr>
              <a:t>United for Smart Sustainable Cities (U4SSC) – </a:t>
            </a:r>
            <a:r>
              <a:rPr kumimoji="0" lang="en-US" altLang="en-US" sz="3400" b="1" i="0" u="none" strike="noStrike" cap="none" normalizeH="0" baseline="0" dirty="0" smtClean="0">
                <a:ln>
                  <a:noFill/>
                </a:ln>
                <a:solidFill>
                  <a:srgbClr val="FFC000"/>
                </a:solidFill>
                <a:effectLst/>
                <a:latin typeface="Segoe UI" panose="020B0502040204020203" pitchFamily="34" charset="0"/>
              </a:rPr>
              <a:t>new United</a:t>
            </a:r>
            <a:r>
              <a:rPr kumimoji="0" lang="en-US" altLang="en-US" sz="3400" b="1" i="0" u="none" strike="noStrike" cap="none" normalizeH="0" dirty="0" smtClean="0">
                <a:ln>
                  <a:noFill/>
                </a:ln>
                <a:solidFill>
                  <a:srgbClr val="FFC000"/>
                </a:solidFill>
                <a:effectLst/>
                <a:latin typeface="Segoe UI" panose="020B0502040204020203" pitchFamily="34" charset="0"/>
              </a:rPr>
              <a:t> Nations Initiative!</a:t>
            </a:r>
            <a:endParaRPr kumimoji="0" lang="en-US" altLang="en-US" sz="3400" b="0" i="0" u="none" strike="noStrike" cap="none" normalizeH="0" baseline="0" dirty="0" smtClean="0">
              <a:ln>
                <a:noFill/>
              </a:ln>
              <a:solidFill>
                <a:srgbClr val="FFC000"/>
              </a:solidFill>
              <a:effectLst/>
              <a:latin typeface="Arial" panose="020B0604020202020204" pitchFamily="34" charset="0"/>
            </a:endParaRPr>
          </a:p>
        </p:txBody>
      </p:sp>
      <p:sp>
        <p:nvSpPr>
          <p:cNvPr id="24" name="Text Box 15"/>
          <p:cNvSpPr txBox="1">
            <a:spLocks noChangeArrowheads="1"/>
          </p:cNvSpPr>
          <p:nvPr/>
        </p:nvSpPr>
        <p:spPr bwMode="auto">
          <a:xfrm>
            <a:off x="6753282" y="3087688"/>
            <a:ext cx="3595688" cy="1014394"/>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263525" marR="0" lvl="0" indent="-263525" algn="l" defTabSz="914400" eaLnBrk="0" fontAlgn="base" latinLnBrk="0" hangingPunct="0">
              <a:lnSpc>
                <a:spcPct val="100000"/>
              </a:lnSpc>
              <a:spcBef>
                <a:spcPct val="0"/>
              </a:spcBef>
              <a:spcAft>
                <a:spcPts val="300"/>
              </a:spcAft>
              <a:buClrTx/>
              <a:buSzPts val="1000"/>
              <a:buFont typeface="Wingdings" panose="05000000000000000000" pitchFamily="2" charset="2"/>
              <a:buChar char="n"/>
              <a:tabLst/>
            </a:pPr>
            <a:r>
              <a:rPr kumimoji="0" lang="en-US" altLang="en-US" sz="1400" b="0" i="0" u="none" strike="noStrike" cap="none" normalizeH="0" baseline="0" dirty="0" smtClean="0">
                <a:ln>
                  <a:noFill/>
                </a:ln>
                <a:solidFill>
                  <a:srgbClr val="FFFFFF"/>
                </a:solidFill>
                <a:effectLst/>
                <a:latin typeface="Segoe UI" panose="020B0502040204020203" pitchFamily="34" charset="0"/>
              </a:rPr>
              <a:t>Smart governance</a:t>
            </a:r>
          </a:p>
          <a:p>
            <a:pPr marL="263525" marR="0" lvl="0" indent="-263525" algn="l" defTabSz="914400" eaLnBrk="0" fontAlgn="base" latinLnBrk="0" hangingPunct="0">
              <a:lnSpc>
                <a:spcPct val="100000"/>
              </a:lnSpc>
              <a:spcBef>
                <a:spcPct val="0"/>
              </a:spcBef>
              <a:spcAft>
                <a:spcPts val="300"/>
              </a:spcAft>
              <a:buClrTx/>
              <a:buSzPts val="1000"/>
              <a:buFont typeface="Wingdings" panose="05000000000000000000" pitchFamily="2" charset="2"/>
              <a:buChar char="n"/>
              <a:tabLst/>
            </a:pPr>
            <a:r>
              <a:rPr kumimoji="0" lang="en-US" altLang="en-US" sz="1400" b="0" i="0" u="none" strike="noStrike" cap="none" normalizeH="0" baseline="0" dirty="0" smtClean="0">
                <a:ln>
                  <a:noFill/>
                </a:ln>
                <a:solidFill>
                  <a:srgbClr val="FFFFFF"/>
                </a:solidFill>
                <a:effectLst/>
                <a:latin typeface="Segoe UI" panose="020B0502040204020203" pitchFamily="34" charset="0"/>
              </a:rPr>
              <a:t>Smart people</a:t>
            </a:r>
          </a:p>
          <a:p>
            <a:pPr marL="263525" indent="-263525" defTabSz="914400" eaLnBrk="0" fontAlgn="base" hangingPunct="0">
              <a:spcBef>
                <a:spcPct val="0"/>
              </a:spcBef>
              <a:spcAft>
                <a:spcPts val="300"/>
              </a:spcAft>
              <a:buSzPts val="1000"/>
              <a:buFont typeface="Wingdings" panose="05000000000000000000" pitchFamily="2" charset="2"/>
              <a:buChar char="n"/>
            </a:pPr>
            <a:r>
              <a:rPr lang="en-US" altLang="en-US" sz="1400" dirty="0" smtClean="0">
                <a:solidFill>
                  <a:srgbClr val="FFFFFF"/>
                </a:solidFill>
                <a:latin typeface="Segoe UI" panose="020B0502040204020203" pitchFamily="34" charset="0"/>
              </a:rPr>
              <a:t>Smart economy </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25" name="TextBox 24"/>
          <p:cNvSpPr txBox="1"/>
          <p:nvPr/>
        </p:nvSpPr>
        <p:spPr>
          <a:xfrm>
            <a:off x="8889783" y="1314524"/>
            <a:ext cx="2984718" cy="646331"/>
          </a:xfrm>
          <a:prstGeom prst="rect">
            <a:avLst/>
          </a:prstGeom>
          <a:noFill/>
        </p:spPr>
        <p:txBody>
          <a:bodyPr wrap="square" rtlCol="0">
            <a:spAutoFit/>
          </a:bodyPr>
          <a:lstStyle/>
          <a:p>
            <a:r>
              <a:rPr lang="en-US" b="1" dirty="0" smtClean="0">
                <a:solidFill>
                  <a:schemeClr val="bg1"/>
                </a:solidFill>
              </a:rPr>
              <a:t>Connecting Cities and Communities</a:t>
            </a:r>
            <a:endParaRPr lang="en-US" b="1" dirty="0">
              <a:solidFill>
                <a:schemeClr val="bg1"/>
              </a:solidFill>
            </a:endParaRPr>
          </a:p>
        </p:txBody>
      </p:sp>
      <p:sp>
        <p:nvSpPr>
          <p:cNvPr id="26" name="TextBox 25"/>
          <p:cNvSpPr txBox="1"/>
          <p:nvPr/>
        </p:nvSpPr>
        <p:spPr>
          <a:xfrm>
            <a:off x="6663637" y="2735769"/>
            <a:ext cx="3733299" cy="369332"/>
          </a:xfrm>
          <a:prstGeom prst="rect">
            <a:avLst/>
          </a:prstGeom>
          <a:noFill/>
        </p:spPr>
        <p:txBody>
          <a:bodyPr wrap="square" rtlCol="0">
            <a:spAutoFit/>
          </a:bodyPr>
          <a:lstStyle/>
          <a:p>
            <a:r>
              <a:rPr lang="en-US" b="1" dirty="0" smtClean="0">
                <a:solidFill>
                  <a:schemeClr val="bg1"/>
                </a:solidFill>
              </a:rPr>
              <a:t>Enhancing Innovation &amp; Participation</a:t>
            </a:r>
            <a:endParaRPr lang="en-US" b="1" dirty="0">
              <a:solidFill>
                <a:schemeClr val="bg1"/>
              </a:solidFill>
            </a:endParaRPr>
          </a:p>
        </p:txBody>
      </p:sp>
      <p:sp>
        <p:nvSpPr>
          <p:cNvPr id="27" name="Text Box 10"/>
          <p:cNvSpPr txBox="1">
            <a:spLocks noChangeArrowheads="1"/>
          </p:cNvSpPr>
          <p:nvPr/>
        </p:nvSpPr>
        <p:spPr bwMode="auto">
          <a:xfrm>
            <a:off x="9023260" y="1856635"/>
            <a:ext cx="3334772" cy="820085"/>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263525" lvl="0" indent="-263525" defTabSz="914400" eaLnBrk="0" fontAlgn="base" hangingPunct="0">
              <a:spcBef>
                <a:spcPct val="0"/>
              </a:spcBef>
              <a:spcAft>
                <a:spcPts val="300"/>
              </a:spcAft>
              <a:buSzPts val="1000"/>
              <a:buFont typeface="Wingdings" panose="05000000000000000000" pitchFamily="2" charset="2"/>
              <a:buChar char="n"/>
            </a:pPr>
            <a:r>
              <a:rPr lang="en-US" altLang="en-US" sz="1400" dirty="0">
                <a:solidFill>
                  <a:srgbClr val="FFFFFF"/>
                </a:solidFill>
                <a:latin typeface="Segoe UI" panose="020B0502040204020203" pitchFamily="34" charset="0"/>
              </a:rPr>
              <a:t>Smart </a:t>
            </a:r>
            <a:r>
              <a:rPr lang="en-US" altLang="en-US" sz="1400" dirty="0" smtClean="0">
                <a:solidFill>
                  <a:srgbClr val="FFFFFF"/>
                </a:solidFill>
                <a:latin typeface="Segoe UI" panose="020B0502040204020203" pitchFamily="34" charset="0"/>
              </a:rPr>
              <a:t>living  </a:t>
            </a:r>
          </a:p>
          <a:p>
            <a:pPr marL="263525" lvl="0" indent="-263525" defTabSz="914400" eaLnBrk="0" fontAlgn="base" hangingPunct="0">
              <a:spcBef>
                <a:spcPct val="0"/>
              </a:spcBef>
              <a:spcAft>
                <a:spcPts val="300"/>
              </a:spcAft>
              <a:buSzPts val="1000"/>
              <a:buFont typeface="Wingdings" panose="05000000000000000000" pitchFamily="2" charset="2"/>
              <a:buChar char="n"/>
            </a:pPr>
            <a:r>
              <a:rPr lang="en-US" altLang="en-US" sz="1400" dirty="0" smtClean="0">
                <a:solidFill>
                  <a:srgbClr val="FFFFFF"/>
                </a:solidFill>
                <a:latin typeface="Segoe UI" panose="020B0502040204020203" pitchFamily="34" charset="0"/>
              </a:rPr>
              <a:t>Smart mobility</a:t>
            </a:r>
          </a:p>
          <a:p>
            <a:pPr marL="263525" lvl="0" indent="-263525" defTabSz="914400" eaLnBrk="0" fontAlgn="base" hangingPunct="0">
              <a:spcBef>
                <a:spcPct val="0"/>
              </a:spcBef>
              <a:spcAft>
                <a:spcPts val="300"/>
              </a:spcAft>
              <a:buSzPts val="1000"/>
              <a:buFont typeface="Wingdings" panose="05000000000000000000" pitchFamily="2" charset="2"/>
              <a:buChar char="n"/>
            </a:pPr>
            <a:r>
              <a:rPr lang="en-US" altLang="en-US" sz="1400" dirty="0" smtClean="0">
                <a:solidFill>
                  <a:srgbClr val="FFFFFF"/>
                </a:solidFill>
                <a:latin typeface="Segoe UI" panose="020B0502040204020203" pitchFamily="34" charset="0"/>
              </a:rPr>
              <a:t>Smart environment</a:t>
            </a:r>
          </a:p>
          <a:p>
            <a:pPr marL="263525" lvl="0" indent="-263525" defTabSz="914400" eaLnBrk="0" fontAlgn="base" hangingPunct="0">
              <a:spcBef>
                <a:spcPct val="0"/>
              </a:spcBef>
              <a:spcAft>
                <a:spcPts val="300"/>
              </a:spcAft>
              <a:buSzPts val="1000"/>
              <a:buFont typeface="Wingdings" panose="05000000000000000000" pitchFamily="2" charset="2"/>
              <a:buChar char="n"/>
            </a:pPr>
            <a:endParaRPr lang="en-US" altLang="en-US" sz="1400" dirty="0">
              <a:solidFill>
                <a:srgbClr val="FFFFFF"/>
              </a:solidFill>
              <a:latin typeface="Segoe UI" panose="020B0502040204020203" pitchFamily="34" charset="0"/>
            </a:endParaRPr>
          </a:p>
          <a:p>
            <a:pPr marL="263525" indent="-263525" defTabSz="914400" eaLnBrk="0" fontAlgn="base" hangingPunct="0">
              <a:spcBef>
                <a:spcPct val="0"/>
              </a:spcBef>
              <a:spcAft>
                <a:spcPct val="0"/>
              </a:spcAft>
              <a:buSzPts val="1000"/>
              <a:buFont typeface="Wingdings" panose="05000000000000000000" pitchFamily="2" charset="2"/>
              <a:buChar char="n"/>
            </a:pP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28" name="Text Box 13"/>
          <p:cNvSpPr txBox="1">
            <a:spLocks noChangeArrowheads="1"/>
          </p:cNvSpPr>
          <p:nvPr/>
        </p:nvSpPr>
        <p:spPr bwMode="auto">
          <a:xfrm>
            <a:off x="4962776" y="1764055"/>
            <a:ext cx="2933597" cy="996950"/>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263525" indent="-263525" defTabSz="914400" eaLnBrk="0" fontAlgn="base" hangingPunct="0">
              <a:spcBef>
                <a:spcPct val="0"/>
              </a:spcBef>
              <a:spcAft>
                <a:spcPct val="0"/>
              </a:spcAft>
              <a:buSzPts val="1000"/>
              <a:buFont typeface="Wingdings" panose="05000000000000000000" pitchFamily="2" charset="2"/>
              <a:buChar char="n"/>
            </a:pPr>
            <a:r>
              <a:rPr lang="en-US" altLang="en-US" sz="1400" dirty="0">
                <a:solidFill>
                  <a:srgbClr val="FFFFFF"/>
                </a:solidFill>
                <a:latin typeface="Segoe UI" panose="020B0502040204020203" pitchFamily="34" charset="0"/>
              </a:rPr>
              <a:t>Urban </a:t>
            </a:r>
            <a:r>
              <a:rPr lang="en-US" altLang="en-US" sz="1400" dirty="0" smtClean="0">
                <a:solidFill>
                  <a:srgbClr val="FFFFFF"/>
                </a:solidFill>
                <a:latin typeface="Segoe UI" panose="020B0502040204020203" pitchFamily="34" charset="0"/>
              </a:rPr>
              <a:t>planning</a:t>
            </a:r>
            <a:endParaRPr kumimoji="0" lang="en-US" altLang="en-US" sz="1400" b="0" i="0" u="none" strike="noStrike" cap="none" normalizeH="0" baseline="0" dirty="0" smtClean="0">
              <a:ln>
                <a:noFill/>
              </a:ln>
              <a:solidFill>
                <a:srgbClr val="FFFFFF"/>
              </a:solidFill>
              <a:effectLst/>
              <a:latin typeface="Segoe UI" panose="020B0502040204020203" pitchFamily="34" charset="0"/>
            </a:endParaRPr>
          </a:p>
          <a:p>
            <a:pPr marL="263525" indent="-263525" defTabSz="914400" eaLnBrk="0" fontAlgn="base" hangingPunct="0">
              <a:spcBef>
                <a:spcPct val="0"/>
              </a:spcBef>
              <a:spcAft>
                <a:spcPct val="0"/>
              </a:spcAft>
              <a:buSzPts val="1000"/>
              <a:buFont typeface="Wingdings" panose="05000000000000000000" pitchFamily="2" charset="2"/>
              <a:buChar char="n"/>
            </a:pPr>
            <a:r>
              <a:rPr kumimoji="0" lang="en-US" altLang="en-US" sz="1400" b="0" i="0" u="none" strike="noStrike" cap="none" normalizeH="0" baseline="0" dirty="0" smtClean="0">
                <a:ln>
                  <a:noFill/>
                </a:ln>
                <a:solidFill>
                  <a:srgbClr val="FFFFFF"/>
                </a:solidFill>
                <a:effectLst/>
                <a:latin typeface="Segoe UI" panose="020B0502040204020203" pitchFamily="34" charset="0"/>
              </a:rPr>
              <a:t>Policy, standards &amp; regulation</a:t>
            </a:r>
          </a:p>
          <a:p>
            <a:pPr marL="263525" indent="-263525" defTabSz="914400" eaLnBrk="0" fontAlgn="base" hangingPunct="0">
              <a:spcBef>
                <a:spcPct val="0"/>
              </a:spcBef>
              <a:spcAft>
                <a:spcPct val="0"/>
              </a:spcAft>
              <a:buSzPts val="1000"/>
              <a:buFont typeface="Wingdings" panose="05000000000000000000" pitchFamily="2" charset="2"/>
              <a:buChar char="n"/>
            </a:pPr>
            <a:r>
              <a:rPr kumimoji="0" lang="en-US" altLang="en-US" sz="1400" b="0" i="0" u="none" strike="noStrike" cap="none" normalizeH="0" baseline="0" dirty="0" smtClean="0">
                <a:ln>
                  <a:noFill/>
                </a:ln>
                <a:solidFill>
                  <a:srgbClr val="FFFFFF"/>
                </a:solidFill>
                <a:effectLst/>
                <a:latin typeface="Segoe UI" panose="020B0502040204020203" pitchFamily="34" charset="0"/>
              </a:rPr>
              <a:t>Key performance indicators</a:t>
            </a:r>
          </a:p>
        </p:txBody>
      </p:sp>
      <p:sp>
        <p:nvSpPr>
          <p:cNvPr id="29" name="TextBox 28"/>
          <p:cNvSpPr txBox="1"/>
          <p:nvPr/>
        </p:nvSpPr>
        <p:spPr>
          <a:xfrm>
            <a:off x="4930706" y="1434526"/>
            <a:ext cx="2514231" cy="369332"/>
          </a:xfrm>
          <a:prstGeom prst="rect">
            <a:avLst/>
          </a:prstGeom>
          <a:noFill/>
        </p:spPr>
        <p:txBody>
          <a:bodyPr wrap="square" rtlCol="0">
            <a:spAutoFit/>
          </a:bodyPr>
          <a:lstStyle/>
          <a:p>
            <a:r>
              <a:rPr lang="en-US" b="1" dirty="0" smtClean="0">
                <a:solidFill>
                  <a:schemeClr val="bg1"/>
                </a:solidFill>
              </a:rPr>
              <a:t>Setting the Framework</a:t>
            </a:r>
            <a:endParaRPr lang="en-US" b="1" dirty="0">
              <a:solidFill>
                <a:schemeClr val="bg1"/>
              </a:solidFill>
            </a:endParaRPr>
          </a:p>
        </p:txBody>
      </p:sp>
      <p:pic>
        <p:nvPicPr>
          <p:cNvPr id="30" name="Picture 8"/>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809863" y="1513875"/>
            <a:ext cx="991041" cy="10084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1" name="TextBox 30"/>
          <p:cNvSpPr txBox="1"/>
          <p:nvPr/>
        </p:nvSpPr>
        <p:spPr>
          <a:xfrm>
            <a:off x="4007954" y="1781429"/>
            <a:ext cx="609600" cy="180000"/>
          </a:xfrm>
          <a:prstGeom prst="rect">
            <a:avLst/>
          </a:prstGeom>
          <a:solidFill>
            <a:schemeClr val="bg1"/>
          </a:solidFill>
        </p:spPr>
        <p:txBody>
          <a:bodyPr wrap="square" rtlCol="0">
            <a:spAutoFit/>
          </a:bodyPr>
          <a:lstStyle/>
          <a:p>
            <a:r>
              <a:rPr lang="es-ES_tradnl" sz="1300" dirty="0" smtClean="0">
                <a:solidFill>
                  <a:schemeClr val="accent1"/>
                </a:solidFill>
              </a:rPr>
              <a:t>WG1</a:t>
            </a:r>
            <a:endParaRPr lang="es-ES_tradnl" sz="1300" dirty="0">
              <a:solidFill>
                <a:schemeClr val="accent1"/>
              </a:solidFill>
            </a:endParaRPr>
          </a:p>
        </p:txBody>
      </p:sp>
      <p:pic>
        <p:nvPicPr>
          <p:cNvPr id="32" name="Picture 11"/>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796716" y="1449310"/>
            <a:ext cx="947738" cy="1009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3" name="TextBox 32"/>
          <p:cNvSpPr txBox="1"/>
          <p:nvPr/>
        </p:nvSpPr>
        <p:spPr>
          <a:xfrm>
            <a:off x="7978485" y="1729757"/>
            <a:ext cx="609600" cy="216000"/>
          </a:xfrm>
          <a:prstGeom prst="rect">
            <a:avLst/>
          </a:prstGeom>
          <a:solidFill>
            <a:schemeClr val="bg1"/>
          </a:solidFill>
        </p:spPr>
        <p:txBody>
          <a:bodyPr wrap="square" rtlCol="0">
            <a:spAutoFit/>
          </a:bodyPr>
          <a:lstStyle/>
          <a:p>
            <a:r>
              <a:rPr lang="es-ES_tradnl" sz="1300" dirty="0" smtClean="0">
                <a:solidFill>
                  <a:schemeClr val="accent1"/>
                </a:solidFill>
              </a:rPr>
              <a:t>WG2</a:t>
            </a:r>
            <a:endParaRPr lang="es-ES_tradnl" sz="1300" dirty="0">
              <a:solidFill>
                <a:schemeClr val="accent1"/>
              </a:solidFill>
            </a:endParaRPr>
          </a:p>
        </p:txBody>
      </p:sp>
      <p:pic>
        <p:nvPicPr>
          <p:cNvPr id="34" name="Picture 14"/>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5503320" y="2854477"/>
            <a:ext cx="947738" cy="1009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5" name="TextBox 34"/>
          <p:cNvSpPr txBox="1"/>
          <p:nvPr/>
        </p:nvSpPr>
        <p:spPr>
          <a:xfrm>
            <a:off x="5650738" y="3144204"/>
            <a:ext cx="609600" cy="216000"/>
          </a:xfrm>
          <a:prstGeom prst="rect">
            <a:avLst/>
          </a:prstGeom>
          <a:solidFill>
            <a:schemeClr val="bg1"/>
          </a:solidFill>
        </p:spPr>
        <p:txBody>
          <a:bodyPr wrap="square" rtlCol="0">
            <a:spAutoFit/>
          </a:bodyPr>
          <a:lstStyle/>
          <a:p>
            <a:r>
              <a:rPr lang="es-ES_tradnl" sz="1300" dirty="0" smtClean="0">
                <a:solidFill>
                  <a:schemeClr val="accent1"/>
                </a:solidFill>
              </a:rPr>
              <a:t>WG3</a:t>
            </a:r>
            <a:endParaRPr lang="es-ES_tradnl" sz="1300" dirty="0">
              <a:solidFill>
                <a:schemeClr val="accent1"/>
              </a:solidFill>
            </a:endParaRPr>
          </a:p>
        </p:txBody>
      </p:sp>
      <p:sp>
        <p:nvSpPr>
          <p:cNvPr id="36" name="AutoShape 18"/>
          <p:cNvSpPr>
            <a:spLocks noChangeArrowheads="1"/>
          </p:cNvSpPr>
          <p:nvPr/>
        </p:nvSpPr>
        <p:spPr bwMode="auto">
          <a:xfrm>
            <a:off x="9239478" y="3462193"/>
            <a:ext cx="2266950" cy="396875"/>
          </a:xfrm>
          <a:prstGeom prst="roundRect">
            <a:avLst>
              <a:gd name="adj" fmla="val 16667"/>
            </a:avLst>
          </a:prstGeom>
          <a:solidFill>
            <a:srgbClr val="E50064"/>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anose="020F0502020204030204" pitchFamily="34" charset="0"/>
              </a:rPr>
              <a:t>JOIN us now!</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7" name="Picture 6" descr="SDGs Icon Goal 11"/>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0" y="0"/>
            <a:ext cx="1419507" cy="131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122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4294967295"/>
          </p:nvPr>
        </p:nvSpPr>
        <p:spPr>
          <a:xfrm>
            <a:off x="727849" y="2847254"/>
            <a:ext cx="4513263" cy="706437"/>
          </a:xfrm>
          <a:prstGeom prst="rect">
            <a:avLst/>
          </a:prstGeom>
          <a:noFill/>
        </p:spPr>
        <p:txBody>
          <a:bodyPr wrap="square" rtlCol="0">
            <a:spAutoFit/>
          </a:bodyPr>
          <a:lstStyle/>
          <a:p>
            <a:pPr marL="0" indent="0" algn="ctr">
              <a:buNone/>
            </a:pPr>
            <a:r>
              <a:rPr lang="en-US" sz="2000" b="1" dirty="0" smtClean="0">
                <a:latin typeface="Segoe UI" panose="020B0502040204020203" pitchFamily="34" charset="0"/>
                <a:ea typeface="Segoe UI" panose="020B0502040204020203" pitchFamily="34" charset="0"/>
                <a:cs typeface="Segoe UI" panose="020B0502040204020203" pitchFamily="34" charset="0"/>
              </a:rPr>
              <a:t>Flipbook </a:t>
            </a:r>
            <a:r>
              <a:rPr lang="en-US" sz="2000" b="1" dirty="0">
                <a:latin typeface="Segoe UI" panose="020B0502040204020203" pitchFamily="34" charset="0"/>
                <a:ea typeface="Segoe UI" panose="020B0502040204020203" pitchFamily="34" charset="0"/>
                <a:cs typeface="Segoe UI" panose="020B0502040204020203" pitchFamily="34" charset="0"/>
              </a:rPr>
              <a:t>on Unleashing the potential of the Internet of Things</a:t>
            </a:r>
            <a:endPar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itle 1"/>
          <p:cNvSpPr>
            <a:spLocks noGrp="1"/>
          </p:cNvSpPr>
          <p:nvPr>
            <p:ph type="title" idx="4294967295"/>
          </p:nvPr>
        </p:nvSpPr>
        <p:spPr>
          <a:xfrm>
            <a:off x="0" y="158750"/>
            <a:ext cx="11582400" cy="588963"/>
          </a:xfrm>
        </p:spPr>
        <p:txBody>
          <a:bodyPr>
            <a:no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Publications on IoT and Smart Sustainable Cities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a:hlinkClick r:id="rId2"/>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0595" y="852952"/>
            <a:ext cx="1847637" cy="1764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932997" y="2703223"/>
            <a:ext cx="4864100" cy="1015663"/>
          </a:xfrm>
          <a:prstGeom prst="rect">
            <a:avLst/>
          </a:prstGeom>
          <a:noFill/>
        </p:spPr>
        <p:txBody>
          <a:bodyPr wrap="square" rtlCol="0">
            <a:spAutoFit/>
          </a:bodyPr>
          <a:lstStyle/>
          <a:p>
            <a:pPr algn="ctr"/>
            <a:r>
              <a:rPr lang="en-US"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Flipbook on Shaping smarter and more sustainable cities: Striving for </a:t>
            </a: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S</a:t>
            </a:r>
            <a:r>
              <a:rPr lang="en-US"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ustainable Development Goals</a:t>
            </a:r>
            <a:endPar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04637" y="968103"/>
            <a:ext cx="1854642" cy="1764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ounded Rectangle 2"/>
          <p:cNvSpPr/>
          <p:nvPr/>
        </p:nvSpPr>
        <p:spPr>
          <a:xfrm>
            <a:off x="541421" y="3812304"/>
            <a:ext cx="5053263" cy="2106000"/>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extBox 1"/>
          <p:cNvSpPr txBox="1"/>
          <p:nvPr/>
        </p:nvSpPr>
        <p:spPr>
          <a:xfrm>
            <a:off x="649705" y="4042606"/>
            <a:ext cx="4764506" cy="1467852"/>
          </a:xfrm>
          <a:prstGeom prst="rect">
            <a:avLst/>
          </a:prstGeom>
          <a:noFill/>
        </p:spPr>
        <p:txBody>
          <a:bodyPr wrap="square" rtlCol="0">
            <a:spAutoFit/>
          </a:bodyPr>
          <a:lstStyle/>
          <a:p>
            <a:pPr algn="ct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This flipbook presents a compendium of the first set of ITU international standards for IoT, providing a resource of great value to standards experts interested in contributing to the work of ITU-T Study Group 20.</a:t>
            </a:r>
            <a:endPar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Rounded Rectangle 23"/>
          <p:cNvSpPr/>
          <p:nvPr/>
        </p:nvSpPr>
        <p:spPr>
          <a:xfrm>
            <a:off x="6613360" y="3808292"/>
            <a:ext cx="5053263" cy="2106741"/>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5" name="TextBox 24"/>
          <p:cNvSpPr txBox="1"/>
          <p:nvPr/>
        </p:nvSpPr>
        <p:spPr>
          <a:xfrm>
            <a:off x="6721644" y="3881219"/>
            <a:ext cx="4764506" cy="2031325"/>
          </a:xfrm>
          <a:prstGeom prst="rect">
            <a:avLst/>
          </a:prstGeom>
          <a:noFill/>
        </p:spPr>
        <p:txBody>
          <a:bodyPr wrap="square" rtlCol="0">
            <a:spAutoFit/>
          </a:bodyPr>
          <a:lstStyle/>
          <a:p>
            <a:pPr algn="ct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This compendium of Technical Reports and Specifications details policy and technical considerations relevant to the development of SSC, providing policymakers and engineers with valuable reference material to guide their pursuit of happier, safer life in our cities. </a:t>
            </a:r>
          </a:p>
        </p:txBody>
      </p:sp>
      <p:sp>
        <p:nvSpPr>
          <p:cNvPr id="11" name="Round Diagonal Corner Rectangle 10"/>
          <p:cNvSpPr/>
          <p:nvPr/>
        </p:nvSpPr>
        <p:spPr>
          <a:xfrm>
            <a:off x="4107150" y="6217909"/>
            <a:ext cx="4073192" cy="396361"/>
          </a:xfrm>
          <a:prstGeom prst="round2Diag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Available on ITU website for free!</a:t>
            </a:r>
            <a:endPar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95440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68" y="1366619"/>
            <a:ext cx="6254338" cy="1143000"/>
          </a:xfrm>
        </p:spPr>
        <p:txBody>
          <a:bodyPr/>
          <a:lstStyle/>
          <a:p>
            <a:r>
              <a:rPr lang="es-ES_tradnl" dirty="0" smtClean="0"/>
              <a:t>Technology </a:t>
            </a:r>
            <a:r>
              <a:rPr lang="es-ES_tradnl" dirty="0" err="1" smtClean="0"/>
              <a:t>is</a:t>
            </a:r>
            <a:r>
              <a:rPr lang="es-ES_tradnl" dirty="0" smtClean="0"/>
              <a:t> </a:t>
            </a:r>
            <a:r>
              <a:rPr lang="es-ES_tradnl" dirty="0" err="1" smtClean="0"/>
              <a:t>changing</a:t>
            </a:r>
            <a:r>
              <a:rPr lang="es-ES_tradnl" dirty="0" smtClean="0"/>
              <a:t>…</a:t>
            </a:r>
            <a:endParaRPr lang="es-ES_tradnl" dirty="0"/>
          </a:p>
        </p:txBody>
      </p:sp>
      <p:sp>
        <p:nvSpPr>
          <p:cNvPr id="4" name="Title 1"/>
          <p:cNvSpPr txBox="1">
            <a:spLocks/>
          </p:cNvSpPr>
          <p:nvPr/>
        </p:nvSpPr>
        <p:spPr>
          <a:xfrm>
            <a:off x="114587" y="3906420"/>
            <a:ext cx="65057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s-ES_tradnl" dirty="0" err="1" smtClean="0"/>
              <a:t>Our</a:t>
            </a:r>
            <a:r>
              <a:rPr lang="es-ES_tradnl" dirty="0" smtClean="0"/>
              <a:t> </a:t>
            </a:r>
            <a:r>
              <a:rPr lang="es-ES_tradnl" dirty="0" err="1" smtClean="0"/>
              <a:t>cities</a:t>
            </a:r>
            <a:r>
              <a:rPr lang="es-ES_tradnl" dirty="0" smtClean="0"/>
              <a:t> are </a:t>
            </a:r>
            <a:r>
              <a:rPr lang="es-ES_tradnl" dirty="0" err="1" smtClean="0"/>
              <a:t>changing</a:t>
            </a:r>
            <a:r>
              <a:rPr lang="es-ES_tradnl" dirty="0" smtClean="0"/>
              <a:t>…</a:t>
            </a:r>
            <a:endParaRPr lang="es-ES_tradnl" dirty="0"/>
          </a:p>
        </p:txBody>
      </p:sp>
      <p:pic>
        <p:nvPicPr>
          <p:cNvPr id="1026" name="Picture 2" descr="Image result for fixed telephone 198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45085" y="744466"/>
            <a:ext cx="1557647" cy="2076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Image result for fixed telephone 20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85819" y="992214"/>
            <a:ext cx="2670752" cy="15813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359" y="3686753"/>
            <a:ext cx="3082103" cy="1729310"/>
          </a:xfrm>
          <a:prstGeom prst="rect">
            <a:avLst/>
          </a:prstGeom>
        </p:spPr>
      </p:pic>
      <p:pic>
        <p:nvPicPr>
          <p:cNvPr id="2054" name="Picture 6" descr="Resultado de imagen de london city 198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40227" y="3788230"/>
            <a:ext cx="2423157" cy="1616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08657" y="5539240"/>
            <a:ext cx="1686296" cy="369332"/>
          </a:xfrm>
          <a:prstGeom prst="rect">
            <a:avLst/>
          </a:prstGeom>
          <a:noFill/>
        </p:spPr>
        <p:txBody>
          <a:bodyPr wrap="square" rtlCol="0">
            <a:spAutoFit/>
          </a:bodyPr>
          <a:lstStyle/>
          <a:p>
            <a:r>
              <a:rPr lang="es-ES_tradnl" dirty="0" smtClean="0">
                <a:solidFill>
                  <a:schemeClr val="bg1"/>
                </a:solidFill>
              </a:rPr>
              <a:t>London, 1980</a:t>
            </a:r>
            <a:endParaRPr lang="es-ES_tradnl" dirty="0">
              <a:solidFill>
                <a:schemeClr val="bg1"/>
              </a:solidFill>
            </a:endParaRPr>
          </a:p>
        </p:txBody>
      </p:sp>
      <p:sp>
        <p:nvSpPr>
          <p:cNvPr id="11" name="TextBox 10"/>
          <p:cNvSpPr txBox="1"/>
          <p:nvPr/>
        </p:nvSpPr>
        <p:spPr>
          <a:xfrm>
            <a:off x="9673262" y="5531921"/>
            <a:ext cx="1686296" cy="369332"/>
          </a:xfrm>
          <a:prstGeom prst="rect">
            <a:avLst/>
          </a:prstGeom>
          <a:noFill/>
        </p:spPr>
        <p:txBody>
          <a:bodyPr wrap="square" rtlCol="0">
            <a:spAutoFit/>
          </a:bodyPr>
          <a:lstStyle/>
          <a:p>
            <a:r>
              <a:rPr lang="es-ES_tradnl" dirty="0" smtClean="0">
                <a:solidFill>
                  <a:schemeClr val="bg1"/>
                </a:solidFill>
              </a:rPr>
              <a:t>London, 2016</a:t>
            </a:r>
            <a:endParaRPr lang="es-ES_tradnl" dirty="0">
              <a:solidFill>
                <a:schemeClr val="bg1"/>
              </a:solidFill>
            </a:endParaRPr>
          </a:p>
        </p:txBody>
      </p:sp>
    </p:spTree>
    <p:extLst>
      <p:ext uri="{BB962C8B-B14F-4D97-AF65-F5344CB8AC3E}">
        <p14:creationId xmlns:p14="http://schemas.microsoft.com/office/powerpoint/2010/main" val="2572136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p:cNvSpPr/>
          <p:nvPr/>
        </p:nvSpPr>
        <p:spPr>
          <a:xfrm>
            <a:off x="274320" y="1099470"/>
            <a:ext cx="11727180" cy="4572000"/>
          </a:xfrm>
          <a:prstGeom prst="round1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4776" y="1298831"/>
            <a:ext cx="6273608" cy="4173279"/>
          </a:xfrm>
          <a:prstGeom prst="rect">
            <a:avLst/>
          </a:prstGeom>
          <a:solidFill>
            <a:srgbClr val="ECCEBF"/>
          </a:solidFill>
          <a:ln/>
        </p:spPr>
        <p:style>
          <a:lnRef idx="3">
            <a:schemeClr val="lt1"/>
          </a:lnRef>
          <a:fillRef idx="1">
            <a:schemeClr val="dk1"/>
          </a:fillRef>
          <a:effectRef idx="1">
            <a:schemeClr val="dk1"/>
          </a:effectRef>
          <a:fontRef idx="minor">
            <a:schemeClr val="lt1"/>
          </a:fontRef>
        </p:style>
      </p:pic>
      <p:sp>
        <p:nvSpPr>
          <p:cNvPr id="3" name="Title 2"/>
          <p:cNvSpPr>
            <a:spLocks noGrp="1"/>
          </p:cNvSpPr>
          <p:nvPr>
            <p:ph type="title"/>
          </p:nvPr>
        </p:nvSpPr>
        <p:spPr>
          <a:xfrm>
            <a:off x="1981200" y="266397"/>
            <a:ext cx="8229600" cy="609151"/>
          </a:xfrm>
        </p:spPr>
        <p:txBody>
          <a:bodyPr>
            <a:normAutofit fontScale="90000"/>
          </a:bodyPr>
          <a:lstStyle/>
          <a:p>
            <a:r>
              <a:rPr lang="es-ES_tradnl" dirty="0" err="1" smtClean="0">
                <a:latin typeface="Segoe UI" panose="020B0502040204020203" pitchFamily="34" charset="0"/>
                <a:ea typeface="Segoe UI" panose="020B0502040204020203" pitchFamily="34" charset="0"/>
                <a:cs typeface="Segoe UI" panose="020B0502040204020203" pitchFamily="34" charset="0"/>
              </a:rPr>
              <a:t>Next</a:t>
            </a:r>
            <a:r>
              <a:rPr lang="es-ES_tradnl" dirty="0" smtClean="0">
                <a:latin typeface="Segoe UI" panose="020B0502040204020203" pitchFamily="34" charset="0"/>
                <a:ea typeface="Segoe UI" panose="020B0502040204020203" pitchFamily="34" charset="0"/>
                <a:cs typeface="Segoe UI" panose="020B0502040204020203" pitchFamily="34" charset="0"/>
              </a:rPr>
              <a:t> ITU-T SG20 meeting</a:t>
            </a: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sp>
        <p:nvSpPr>
          <p:cNvPr id="4" name="Content Placeholder 3"/>
          <p:cNvSpPr>
            <a:spLocks noGrp="1"/>
          </p:cNvSpPr>
          <p:nvPr>
            <p:ph idx="1"/>
          </p:nvPr>
        </p:nvSpPr>
        <p:spPr>
          <a:xfrm>
            <a:off x="6988840" y="2039675"/>
            <a:ext cx="4886930" cy="2691590"/>
          </a:xfrm>
          <a:noFill/>
        </p:spPr>
        <p:txBody>
          <a:bodyPr>
            <a:normAutofit lnSpcReduction="10000"/>
          </a:bodyPr>
          <a:lstStyle/>
          <a:p>
            <a:pPr>
              <a:buFont typeface="Wingdings" panose="05000000000000000000" pitchFamily="2" charset="2"/>
              <a:buChar char="§"/>
            </a:pPr>
            <a:r>
              <a:rPr lang="es-ES_tradnl"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SG20 Meeting</a:t>
            </a:r>
          </a:p>
          <a:p>
            <a:pPr lvl="1">
              <a:buFont typeface="Wingdings" panose="05000000000000000000" pitchFamily="2" charset="2"/>
              <a:buChar char="§"/>
            </a:pPr>
            <a:r>
              <a:rPr lang="es-ES_tradnl"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13 - 23 </a:t>
            </a:r>
            <a:r>
              <a:rPr lang="es-ES_tradnl" sz="24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March</a:t>
            </a:r>
            <a:r>
              <a:rPr lang="es-ES_tradnl"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2017, </a:t>
            </a:r>
            <a:r>
              <a:rPr lang="es-ES_tradnl" sz="24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Dubai</a:t>
            </a:r>
            <a:r>
              <a:rPr lang="es-ES_tradnl"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UAE</a:t>
            </a:r>
          </a:p>
          <a:p>
            <a:pPr>
              <a:buFont typeface="Wingdings" panose="05000000000000000000" pitchFamily="2" charset="2"/>
              <a:buChar char="§"/>
            </a:pPr>
            <a:r>
              <a:rPr lang="es-ES_tradnl" sz="28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Forum</a:t>
            </a:r>
            <a:r>
              <a:rPr lang="es-ES_tradnl"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28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on</a:t>
            </a:r>
            <a:r>
              <a:rPr lang="es-ES_tradnl"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2800" b="1" dirty="0">
                <a:latin typeface="Segoe UI" panose="020B0502040204020203" pitchFamily="34" charset="0"/>
                <a:ea typeface="Segoe UI" panose="020B0502040204020203" pitchFamily="34" charset="0"/>
                <a:cs typeface="Segoe UI" panose="020B0502040204020203" pitchFamily="34" charset="0"/>
              </a:rPr>
              <a:t>“</a:t>
            </a:r>
            <a:r>
              <a:rPr lang="es-ES_tradnl" sz="2800" b="1" dirty="0" err="1">
                <a:latin typeface="Segoe UI" panose="020B0502040204020203" pitchFamily="34" charset="0"/>
                <a:ea typeface="Segoe UI" panose="020B0502040204020203" pitchFamily="34" charset="0"/>
                <a:cs typeface="Segoe UI" panose="020B0502040204020203" pitchFamily="34" charset="0"/>
              </a:rPr>
              <a:t>Accelerating</a:t>
            </a:r>
            <a:r>
              <a:rPr lang="es-ES_tradnl" sz="2800" b="1" dirty="0">
                <a:latin typeface="Segoe UI" panose="020B0502040204020203" pitchFamily="34" charset="0"/>
                <a:ea typeface="Segoe UI" panose="020B0502040204020203" pitchFamily="34" charset="0"/>
                <a:cs typeface="Segoe UI" panose="020B0502040204020203" pitchFamily="34" charset="0"/>
              </a:rPr>
              <a:t> </a:t>
            </a:r>
            <a:r>
              <a:rPr lang="es-ES_tradnl" sz="2800" b="1" dirty="0" err="1">
                <a:latin typeface="Segoe UI" panose="020B0502040204020203" pitchFamily="34" charset="0"/>
                <a:ea typeface="Segoe UI" panose="020B0502040204020203" pitchFamily="34" charset="0"/>
                <a:cs typeface="Segoe UI" panose="020B0502040204020203" pitchFamily="34" charset="0"/>
              </a:rPr>
              <a:t>IoT</a:t>
            </a:r>
            <a:r>
              <a:rPr lang="es-ES_tradnl" sz="2800" b="1" dirty="0">
                <a:latin typeface="Segoe UI" panose="020B0502040204020203" pitchFamily="34" charset="0"/>
                <a:ea typeface="Segoe UI" panose="020B0502040204020203" pitchFamily="34" charset="0"/>
                <a:cs typeface="Segoe UI" panose="020B0502040204020203" pitchFamily="34" charset="0"/>
              </a:rPr>
              <a:t> </a:t>
            </a:r>
            <a:r>
              <a:rPr lang="es-ES_tradnl" sz="2800" b="1" dirty="0" err="1">
                <a:latin typeface="Segoe UI" panose="020B0502040204020203" pitchFamily="34" charset="0"/>
                <a:ea typeface="Segoe UI" panose="020B0502040204020203" pitchFamily="34" charset="0"/>
                <a:cs typeface="Segoe UI" panose="020B0502040204020203" pitchFamily="34" charset="0"/>
              </a:rPr>
              <a:t>for</a:t>
            </a:r>
            <a:r>
              <a:rPr lang="es-ES_tradnl" sz="2800" b="1" dirty="0">
                <a:latin typeface="Segoe UI" panose="020B0502040204020203" pitchFamily="34" charset="0"/>
                <a:ea typeface="Segoe UI" panose="020B0502040204020203" pitchFamily="34" charset="0"/>
                <a:cs typeface="Segoe UI" panose="020B0502040204020203" pitchFamily="34" charset="0"/>
              </a:rPr>
              <a:t> Smart </a:t>
            </a:r>
            <a:r>
              <a:rPr lang="es-ES_tradnl" sz="2800" b="1" dirty="0" err="1">
                <a:latin typeface="Segoe UI" panose="020B0502040204020203" pitchFamily="34" charset="0"/>
                <a:ea typeface="Segoe UI" panose="020B0502040204020203" pitchFamily="34" charset="0"/>
                <a:cs typeface="Segoe UI" panose="020B0502040204020203" pitchFamily="34" charset="0"/>
              </a:rPr>
              <a:t>Cities</a:t>
            </a:r>
            <a:r>
              <a:rPr lang="es-ES_tradnl" sz="2800" b="1" dirty="0">
                <a:latin typeface="Segoe UI" panose="020B0502040204020203" pitchFamily="34" charset="0"/>
                <a:ea typeface="Segoe UI" panose="020B0502040204020203" pitchFamily="34" charset="0"/>
                <a:cs typeface="Segoe UI" panose="020B0502040204020203" pitchFamily="34" charset="0"/>
              </a:rPr>
              <a:t>”</a:t>
            </a:r>
            <a:endParaRPr lang="es-ES_tradnl"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lvl="1">
              <a:buFont typeface="Wingdings" panose="05000000000000000000" pitchFamily="2" charset="2"/>
              <a:buChar char="§"/>
            </a:pPr>
            <a:r>
              <a:rPr lang="es-ES_tradnl"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12 </a:t>
            </a:r>
            <a:r>
              <a:rPr lang="es-ES_tradnl" sz="24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March</a:t>
            </a:r>
            <a:r>
              <a:rPr lang="es-ES_tradnl"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2017, </a:t>
            </a:r>
            <a:r>
              <a:rPr lang="es-ES_tradnl" sz="24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Dubai</a:t>
            </a:r>
            <a:r>
              <a:rPr lang="es-ES_tradnl"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UAE </a:t>
            </a:r>
            <a:endParaRPr lang="es-ES_tradnl"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4"/>
          <p:cNvSpPr>
            <a:spLocks noGrp="1"/>
          </p:cNvSpPr>
          <p:nvPr>
            <p:ph type="sldNum" sz="quarter" idx="12"/>
          </p:nvPr>
        </p:nvSpPr>
        <p:spPr/>
        <p:txBody>
          <a:bodyPr/>
          <a:lstStyle/>
          <a:p>
            <a:fld id="{283C63E4-F9BE-C24A-B4FF-309EB18BA564}" type="slidenum">
              <a:rPr lang="en-US" smtClean="0"/>
              <a:t>30</a:t>
            </a:fld>
            <a:endParaRPr lang="en-US" dirty="0"/>
          </a:p>
        </p:txBody>
      </p:sp>
    </p:spTree>
    <p:extLst>
      <p:ext uri="{BB962C8B-B14F-4D97-AF65-F5344CB8AC3E}">
        <p14:creationId xmlns:p14="http://schemas.microsoft.com/office/powerpoint/2010/main" val="840869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12192000" cy="6858000"/>
          </a:xfrm>
        </p:spPr>
      </p:pic>
      <p:sp>
        <p:nvSpPr>
          <p:cNvPr id="5" name="Title 2"/>
          <p:cNvSpPr txBox="1">
            <a:spLocks/>
          </p:cNvSpPr>
          <p:nvPr/>
        </p:nvSpPr>
        <p:spPr>
          <a:xfrm>
            <a:off x="1944688" y="603090"/>
            <a:ext cx="8229600" cy="3622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2600" dirty="0">
              <a:solidFill>
                <a:srgbClr val="006533"/>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4273550" y="563354"/>
            <a:ext cx="3644900" cy="492443"/>
          </a:xfrm>
          <a:prstGeom prst="rect">
            <a:avLst/>
          </a:prstGeom>
          <a:noFill/>
        </p:spPr>
        <p:txBody>
          <a:bodyPr wrap="square" rtlCol="0">
            <a:spAutoFit/>
          </a:bodyPr>
          <a:lstStyle/>
          <a:p>
            <a:pPr algn="ctr"/>
            <a:r>
              <a:rPr lang="en-US" sz="2600" b="1" dirty="0" smtClean="0">
                <a:solidFill>
                  <a:srgbClr val="006533"/>
                </a:solidFill>
                <a:latin typeface="Segoe UI" panose="020B0502040204020203" pitchFamily="34" charset="0"/>
                <a:ea typeface="Segoe UI" panose="020B0502040204020203" pitchFamily="34" charset="0"/>
                <a:cs typeface="Segoe UI" panose="020B0502040204020203" pitchFamily="34" charset="0"/>
              </a:rPr>
              <a:t>3 – 5 April 2017</a:t>
            </a:r>
            <a:endParaRPr lang="en-US" sz="2600" b="1" dirty="0">
              <a:solidFill>
                <a:srgbClr val="006533"/>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4193699" y="1063415"/>
            <a:ext cx="3644900" cy="492443"/>
          </a:xfrm>
          <a:prstGeom prst="rect">
            <a:avLst/>
          </a:prstGeom>
          <a:noFill/>
        </p:spPr>
        <p:txBody>
          <a:bodyPr wrap="square" rtlCol="0">
            <a:spAutoFit/>
          </a:bodyPr>
          <a:lstStyle/>
          <a:p>
            <a:pPr algn="ctr"/>
            <a:r>
              <a:rPr lang="en-US" sz="2600" b="1" dirty="0" smtClean="0">
                <a:solidFill>
                  <a:srgbClr val="006533"/>
                </a:solidFill>
                <a:latin typeface="Segoe UI" panose="020B0502040204020203" pitchFamily="34" charset="0"/>
                <a:ea typeface="Segoe UI" panose="020B0502040204020203" pitchFamily="34" charset="0"/>
                <a:cs typeface="Segoe UI" panose="020B0502040204020203" pitchFamily="34" charset="0"/>
              </a:rPr>
              <a:t>Manizales, Colombia</a:t>
            </a:r>
            <a:endParaRPr lang="en-US" sz="2600" b="1" dirty="0">
              <a:solidFill>
                <a:srgbClr val="006533"/>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Oval 9"/>
          <p:cNvSpPr/>
          <p:nvPr/>
        </p:nvSpPr>
        <p:spPr>
          <a:xfrm>
            <a:off x="1408688" y="5089915"/>
            <a:ext cx="1329994" cy="1123170"/>
          </a:xfrm>
          <a:prstGeom prst="ellipse">
            <a:avLst/>
          </a:prstGeom>
          <a:solidFill>
            <a:srgbClr val="F794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latin typeface="Segoe UI" panose="020B0502040204020203" pitchFamily="34" charset="0"/>
                <a:ea typeface="Segoe UI" panose="020B0502040204020203" pitchFamily="34" charset="0"/>
                <a:cs typeface="Segoe UI" panose="020B0502040204020203" pitchFamily="34" charset="0"/>
              </a:rPr>
              <a:t>IoT and SC&amp;C</a:t>
            </a: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sp>
        <p:nvSpPr>
          <p:cNvPr id="13" name="Oval 12"/>
          <p:cNvSpPr/>
          <p:nvPr/>
        </p:nvSpPr>
        <p:spPr>
          <a:xfrm>
            <a:off x="9017000" y="5651500"/>
            <a:ext cx="2797969" cy="990600"/>
          </a:xfrm>
          <a:prstGeom prst="ellipse">
            <a:avLst/>
          </a:prstGeom>
          <a:solidFill>
            <a:srgbClr val="F794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Hosted by the Municipality of Manizales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14" name="Oval 13"/>
          <p:cNvSpPr/>
          <p:nvPr/>
        </p:nvSpPr>
        <p:spPr>
          <a:xfrm>
            <a:off x="782639" y="836447"/>
            <a:ext cx="1714500" cy="1498600"/>
          </a:xfrm>
          <a:prstGeom prst="ellipse">
            <a:avLst/>
          </a:prstGeom>
          <a:solidFill>
            <a:srgbClr val="F3C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Save the date NOW!</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1"/>
          <p:cNvSpPr>
            <a:spLocks noChangeArrowheads="1"/>
          </p:cNvSpPr>
          <p:nvPr/>
        </p:nvSpPr>
        <p:spPr bwMode="auto">
          <a:xfrm>
            <a:off x="0" y="-840633"/>
            <a:ext cx="1881344" cy="21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Title 2"/>
          <p:cNvSpPr txBox="1">
            <a:spLocks/>
          </p:cNvSpPr>
          <p:nvPr/>
        </p:nvSpPr>
        <p:spPr>
          <a:xfrm>
            <a:off x="715328" y="-32593"/>
            <a:ext cx="10688320" cy="630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200" dirty="0" smtClean="0">
                <a:solidFill>
                  <a:srgbClr val="006533"/>
                </a:solidFill>
                <a:latin typeface="Segoe UI" panose="020B0502040204020203" pitchFamily="34" charset="0"/>
                <a:ea typeface="Segoe UI" panose="020B0502040204020203" pitchFamily="34" charset="0"/>
                <a:cs typeface="Segoe UI" panose="020B0502040204020203" pitchFamily="34" charset="0"/>
              </a:rPr>
              <a:t>Seventh </a:t>
            </a:r>
            <a:r>
              <a:rPr lang="en-US" sz="3200" dirty="0">
                <a:solidFill>
                  <a:srgbClr val="006533"/>
                </a:solidFill>
                <a:latin typeface="Segoe UI" panose="020B0502040204020203" pitchFamily="34" charset="0"/>
                <a:ea typeface="Segoe UI" panose="020B0502040204020203" pitchFamily="34" charset="0"/>
                <a:cs typeface="Segoe UI" panose="020B0502040204020203" pitchFamily="34" charset="0"/>
              </a:rPr>
              <a:t>edition of the Green Standards Week</a:t>
            </a:r>
          </a:p>
        </p:txBody>
      </p:sp>
      <p:sp>
        <p:nvSpPr>
          <p:cNvPr id="6" name="Rounded Rectangle 5"/>
          <p:cNvSpPr/>
          <p:nvPr/>
        </p:nvSpPr>
        <p:spPr>
          <a:xfrm>
            <a:off x="149407" y="4619055"/>
            <a:ext cx="1582529" cy="385947"/>
          </a:xfrm>
          <a:prstGeom prst="roundRect">
            <a:avLst/>
          </a:prstGeom>
          <a:solidFill>
            <a:srgbClr val="168B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err="1" smtClean="0">
                <a:latin typeface="Segoe UI" panose="020B0502040204020203" pitchFamily="34" charset="0"/>
                <a:ea typeface="Segoe UI" panose="020B0502040204020203" pitchFamily="34" charset="0"/>
                <a:cs typeface="Segoe UI" panose="020B0502040204020203" pitchFamily="34" charset="0"/>
              </a:rPr>
              <a:t>Main</a:t>
            </a:r>
            <a:r>
              <a:rPr lang="es-ES_tradnl" b="1" dirty="0" smtClean="0">
                <a:latin typeface="Segoe UI" panose="020B0502040204020203" pitchFamily="34" charset="0"/>
                <a:ea typeface="Segoe UI" panose="020B0502040204020203" pitchFamily="34" charset="0"/>
                <a:cs typeface="Segoe UI" panose="020B0502040204020203" pitchFamily="34" charset="0"/>
              </a:rPr>
              <a:t> </a:t>
            </a:r>
            <a:r>
              <a:rPr lang="es-ES_tradnl" b="1" dirty="0" err="1" smtClean="0">
                <a:latin typeface="Segoe UI" panose="020B0502040204020203" pitchFamily="34" charset="0"/>
                <a:ea typeface="Segoe UI" panose="020B0502040204020203" pitchFamily="34" charset="0"/>
                <a:cs typeface="Segoe UI" panose="020B0502040204020203" pitchFamily="34" charset="0"/>
              </a:rPr>
              <a:t>topics</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16" name="Oval 15"/>
          <p:cNvSpPr/>
          <p:nvPr/>
        </p:nvSpPr>
        <p:spPr>
          <a:xfrm>
            <a:off x="2910523" y="5215001"/>
            <a:ext cx="1597978" cy="1427099"/>
          </a:xfrm>
          <a:prstGeom prst="ellipse">
            <a:avLst/>
          </a:prstGeom>
          <a:solidFill>
            <a:srgbClr val="5CB2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Segoe UI" panose="020B0502040204020203" pitchFamily="34" charset="0"/>
                <a:ea typeface="Segoe UI" panose="020B0502040204020203" pitchFamily="34" charset="0"/>
                <a:cs typeface="Segoe UI" panose="020B0502040204020203" pitchFamily="34" charset="0"/>
              </a:rPr>
              <a:t>Environment and Climate Change</a:t>
            </a:r>
            <a:endParaRPr lang="en-US" sz="1200" b="1" dirty="0">
              <a:latin typeface="Segoe UI" panose="020B0502040204020203" pitchFamily="34" charset="0"/>
              <a:ea typeface="Segoe UI" panose="020B0502040204020203" pitchFamily="34" charset="0"/>
              <a:cs typeface="Segoe UI" panose="020B0502040204020203" pitchFamily="34" charset="0"/>
            </a:endParaRPr>
          </a:p>
        </p:txBody>
      </p:sp>
      <p:sp>
        <p:nvSpPr>
          <p:cNvPr id="17" name="Oval 16"/>
          <p:cNvSpPr/>
          <p:nvPr/>
        </p:nvSpPr>
        <p:spPr>
          <a:xfrm>
            <a:off x="4729494" y="5397644"/>
            <a:ext cx="1329994" cy="1123170"/>
          </a:xfrm>
          <a:prstGeom prst="ellipse">
            <a:avLst/>
          </a:prstGeom>
          <a:solidFill>
            <a:srgbClr val="F2C7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Segoe UI" panose="020B0502040204020203" pitchFamily="34" charset="0"/>
                <a:ea typeface="Segoe UI" panose="020B0502040204020203" pitchFamily="34" charset="0"/>
                <a:cs typeface="Segoe UI" panose="020B0502040204020203" pitchFamily="34" charset="0"/>
              </a:rPr>
              <a:t>Circular Economy</a:t>
            </a:r>
            <a:endParaRPr lang="en-US" sz="12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43084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378816" cy="6858000"/>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95494" y="-15159"/>
            <a:ext cx="4596505" cy="6858000"/>
          </a:xfrm>
          <a:prstGeom prst="rect">
            <a:avLst/>
          </a:prstGeom>
        </p:spPr>
      </p:pic>
      <p:sp>
        <p:nvSpPr>
          <p:cNvPr id="12" name="Rectangle 11"/>
          <p:cNvSpPr/>
          <p:nvPr/>
        </p:nvSpPr>
        <p:spPr>
          <a:xfrm>
            <a:off x="4222750" y="0"/>
            <a:ext cx="3361386" cy="6858000"/>
          </a:xfrm>
          <a:prstGeom prst="rect">
            <a:avLst/>
          </a:prstGeom>
          <a:solidFill>
            <a:srgbClr val="3176A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 name="TextBox 2"/>
          <p:cNvSpPr txBox="1"/>
          <p:nvPr/>
        </p:nvSpPr>
        <p:spPr>
          <a:xfrm>
            <a:off x="3907013" y="1966953"/>
            <a:ext cx="3970144" cy="1815882"/>
          </a:xfrm>
          <a:prstGeom prst="rect">
            <a:avLst/>
          </a:prstGeom>
          <a:noFill/>
        </p:spPr>
        <p:txBody>
          <a:bodyPr wrap="square" rtlCol="0">
            <a:spAutoFit/>
          </a:bodyPr>
          <a:lstStyle/>
          <a:p>
            <a:pPr algn="ctr"/>
            <a:r>
              <a:rPr lang="es-ES_tradnl" sz="2800" i="1" dirty="0" smtClean="0">
                <a:solidFill>
                  <a:schemeClr val="bg1"/>
                </a:solidFill>
                <a:latin typeface="Segoe UI Semibold" panose="020B0702040204020203" pitchFamily="34" charset="0"/>
              </a:rPr>
              <a:t>“Smart </a:t>
            </a:r>
            <a:r>
              <a:rPr lang="es-ES_tradnl" sz="2800" i="1" dirty="0" err="1" smtClean="0">
                <a:solidFill>
                  <a:schemeClr val="bg1"/>
                </a:solidFill>
                <a:latin typeface="Segoe UI Semibold" panose="020B0702040204020203" pitchFamily="34" charset="0"/>
              </a:rPr>
              <a:t>sustainable</a:t>
            </a:r>
            <a:r>
              <a:rPr lang="es-ES_tradnl" sz="2800" i="1" dirty="0" smtClean="0">
                <a:solidFill>
                  <a:schemeClr val="bg1"/>
                </a:solidFill>
                <a:latin typeface="Segoe UI Semibold" panose="020B0702040204020203" pitchFamily="34" charset="0"/>
              </a:rPr>
              <a:t> </a:t>
            </a:r>
            <a:r>
              <a:rPr lang="es-ES_tradnl" sz="2800" i="1" dirty="0" err="1" smtClean="0">
                <a:solidFill>
                  <a:schemeClr val="bg1"/>
                </a:solidFill>
                <a:latin typeface="Segoe UI Semibold" panose="020B0702040204020203" pitchFamily="34" charset="0"/>
              </a:rPr>
              <a:t>cities</a:t>
            </a:r>
            <a:r>
              <a:rPr lang="es-ES_tradnl" sz="2800" i="1" dirty="0" smtClean="0">
                <a:solidFill>
                  <a:schemeClr val="bg1"/>
                </a:solidFill>
                <a:latin typeface="Segoe UI Semibold" panose="020B0702040204020203" pitchFamily="34" charset="0"/>
              </a:rPr>
              <a:t> is a </a:t>
            </a:r>
            <a:r>
              <a:rPr lang="es-ES_tradnl" sz="2800" i="1" dirty="0" err="1" smtClean="0">
                <a:solidFill>
                  <a:schemeClr val="bg1"/>
                </a:solidFill>
                <a:latin typeface="Segoe UI Semibold" panose="020B0702040204020203" pitchFamily="34" charset="0"/>
              </a:rPr>
              <a:t>journey</a:t>
            </a:r>
            <a:r>
              <a:rPr lang="es-ES_tradnl" sz="2800" i="1" dirty="0" smtClean="0">
                <a:solidFill>
                  <a:schemeClr val="bg1"/>
                </a:solidFill>
                <a:latin typeface="Segoe UI Semibold" panose="020B0702040204020203" pitchFamily="34" charset="0"/>
              </a:rPr>
              <a:t>. </a:t>
            </a:r>
          </a:p>
          <a:p>
            <a:pPr algn="ctr"/>
            <a:r>
              <a:rPr lang="es-ES_tradnl" sz="2800" i="1" dirty="0" err="1" smtClean="0">
                <a:solidFill>
                  <a:schemeClr val="bg1"/>
                </a:solidFill>
                <a:latin typeface="Segoe UI Semibold" panose="020B0702040204020203" pitchFamily="34" charset="0"/>
              </a:rPr>
              <a:t>Not</a:t>
            </a:r>
            <a:r>
              <a:rPr lang="es-ES_tradnl" sz="2800" i="1" dirty="0" smtClean="0">
                <a:solidFill>
                  <a:schemeClr val="bg1"/>
                </a:solidFill>
                <a:latin typeface="Segoe UI Semibold" panose="020B0702040204020203" pitchFamily="34" charset="0"/>
              </a:rPr>
              <a:t> a final </a:t>
            </a:r>
            <a:r>
              <a:rPr lang="es-ES_tradnl" sz="2800" i="1" dirty="0" err="1" smtClean="0">
                <a:solidFill>
                  <a:schemeClr val="bg1"/>
                </a:solidFill>
                <a:latin typeface="Segoe UI Semibold" panose="020B0702040204020203" pitchFamily="34" charset="0"/>
              </a:rPr>
              <a:t>destination</a:t>
            </a:r>
            <a:r>
              <a:rPr lang="es-ES_tradnl" sz="2800" i="1" dirty="0" smtClean="0">
                <a:solidFill>
                  <a:schemeClr val="bg1"/>
                </a:solidFill>
                <a:latin typeface="Segoe UI Semibold" panose="020B0702040204020203" pitchFamily="34" charset="0"/>
              </a:rPr>
              <a:t>”.</a:t>
            </a:r>
            <a:endParaRPr lang="es-ES_tradnl" sz="2800" i="1" dirty="0">
              <a:solidFill>
                <a:schemeClr val="bg1"/>
              </a:solidFill>
              <a:latin typeface="Segoe UI Semibold" panose="020B0702040204020203" pitchFamily="34" charset="0"/>
            </a:endParaRPr>
          </a:p>
        </p:txBody>
      </p:sp>
      <p:sp>
        <p:nvSpPr>
          <p:cNvPr id="10" name="TextBox 9"/>
          <p:cNvSpPr txBox="1"/>
          <p:nvPr/>
        </p:nvSpPr>
        <p:spPr>
          <a:xfrm>
            <a:off x="3216678" y="4299937"/>
            <a:ext cx="4356100" cy="523220"/>
          </a:xfrm>
          <a:prstGeom prst="rect">
            <a:avLst/>
          </a:prstGeom>
          <a:noFill/>
        </p:spPr>
        <p:txBody>
          <a:bodyPr wrap="square" rtlCol="0">
            <a:spAutoFit/>
          </a:bodyPr>
          <a:lstStyle/>
          <a:p>
            <a:pPr algn="r"/>
            <a:r>
              <a:rPr lang="es-ES_tradnl"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Nasser Al Marzouqi,</a:t>
            </a:r>
          </a:p>
          <a:p>
            <a:pPr algn="r"/>
            <a:r>
              <a:rPr lang="es-ES_tradnl" sz="14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Chairman</a:t>
            </a:r>
            <a:r>
              <a:rPr lang="es-ES_tradnl"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of </a:t>
            </a:r>
            <a:r>
              <a:rPr lang="es-ES_tradnl" sz="14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the</a:t>
            </a:r>
            <a:r>
              <a:rPr lang="es-ES_tradnl"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U4SSC</a:t>
            </a:r>
            <a:endParaRPr lang="es-ES_tradnl"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5462346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83651" y="1045552"/>
            <a:ext cx="3790462" cy="3698543"/>
          </a:xfrm>
        </p:spPr>
        <p:txBody>
          <a:bodyPr>
            <a:normAutofit fontScale="25000" lnSpcReduction="20000"/>
          </a:bodyPr>
          <a:lstStyle/>
          <a:p>
            <a:pPr marL="0" indent="0" algn="ctr">
              <a:lnSpc>
                <a:spcPct val="120000"/>
              </a:lnSpc>
              <a:buNone/>
            </a:pPr>
            <a:r>
              <a:rPr lang="es-ES" sz="9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Thank</a:t>
            </a:r>
            <a:r>
              <a:rPr lang="es-ES" sz="9600" b="1" dirty="0" smtClean="0">
                <a:latin typeface="Segoe UI" panose="020B0502040204020203" pitchFamily="34" charset="0"/>
                <a:ea typeface="Segoe UI" panose="020B0502040204020203" pitchFamily="34" charset="0"/>
                <a:cs typeface="Segoe UI" panose="020B0502040204020203" pitchFamily="34" charset="0"/>
              </a:rPr>
              <a:t> </a:t>
            </a:r>
            <a:r>
              <a:rPr lang="es-ES" sz="9600" b="1" dirty="0" err="1" smtClean="0">
                <a:latin typeface="Segoe UI" panose="020B0502040204020203" pitchFamily="34" charset="0"/>
                <a:ea typeface="Segoe UI" panose="020B0502040204020203" pitchFamily="34" charset="0"/>
                <a:cs typeface="Segoe UI" panose="020B0502040204020203" pitchFamily="34" charset="0"/>
              </a:rPr>
              <a:t>you</a:t>
            </a:r>
            <a:r>
              <a:rPr lang="es-ES" sz="9600" b="1" dirty="0" smtClean="0">
                <a:latin typeface="Segoe UI" panose="020B0502040204020203" pitchFamily="34" charset="0"/>
                <a:ea typeface="Segoe UI" panose="020B0502040204020203" pitchFamily="34" charset="0"/>
                <a:cs typeface="Segoe UI" panose="020B0502040204020203" pitchFamily="34" charset="0"/>
              </a:rPr>
              <a:t>!</a:t>
            </a:r>
            <a:endParaRPr lang="es-ES" sz="9600" b="1" dirty="0">
              <a:latin typeface="Segoe UI" panose="020B0502040204020203" pitchFamily="34" charset="0"/>
              <a:ea typeface="Segoe UI" panose="020B0502040204020203" pitchFamily="34" charset="0"/>
              <a:cs typeface="Segoe UI" panose="020B0502040204020203" pitchFamily="34" charset="0"/>
            </a:endParaRPr>
          </a:p>
          <a:p>
            <a:pPr marL="0" indent="0" algn="ctr">
              <a:lnSpc>
                <a:spcPct val="120000"/>
              </a:lnSpc>
              <a:buNone/>
            </a:pPr>
            <a:endParaRPr lang="es-ES" sz="4000" b="1" dirty="0" smtClean="0">
              <a:latin typeface="Calibri"/>
              <a:cs typeface="Calibri"/>
            </a:endParaRPr>
          </a:p>
          <a:p>
            <a:pPr marL="0" indent="0" algn="ctr">
              <a:lnSpc>
                <a:spcPct val="120000"/>
              </a:lnSpc>
              <a:buNone/>
            </a:pPr>
            <a:endParaRPr lang="es-ES" sz="4000" b="1" dirty="0" smtClean="0">
              <a:solidFill>
                <a:schemeClr val="bg1"/>
              </a:solidFill>
              <a:latin typeface="Calibri"/>
              <a:cs typeface="Calibri"/>
            </a:endParaRPr>
          </a:p>
          <a:p>
            <a:pPr marL="0" indent="0" algn="ctr">
              <a:lnSpc>
                <a:spcPct val="120000"/>
              </a:lnSpc>
              <a:buNone/>
            </a:pPr>
            <a:endParaRPr lang="es-ES" sz="4000" b="1" dirty="0">
              <a:solidFill>
                <a:schemeClr val="bg1"/>
              </a:solidFill>
              <a:latin typeface="Calibri"/>
              <a:cs typeface="Calibri"/>
            </a:endParaRPr>
          </a:p>
          <a:p>
            <a:pPr marL="0" indent="0" algn="ctr">
              <a:lnSpc>
                <a:spcPct val="120000"/>
              </a:lnSpc>
              <a:buNone/>
            </a:pPr>
            <a:r>
              <a:rPr lang="en-US" sz="7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More information</a:t>
            </a:r>
            <a:r>
              <a:rPr lang="en-US" sz="7200" b="1" dirty="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7200" b="1"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s-ES" sz="7200" kern="0" dirty="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s-ES" sz="7200" kern="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7200" u="sng" dirty="0">
                <a:solidFill>
                  <a:schemeClr val="bg1"/>
                </a:solidFill>
                <a:latin typeface="Segoe UI" panose="020B0502040204020203" pitchFamily="34" charset="0"/>
                <a:ea typeface="Segoe UI" panose="020B0502040204020203" pitchFamily="34" charset="0"/>
                <a:cs typeface="Segoe UI" panose="020B0502040204020203" pitchFamily="34" charset="0"/>
              </a:rPr>
              <a:t>http://</a:t>
            </a:r>
            <a:r>
              <a:rPr lang="en-US" sz="7200" u="sng"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itu.int/go/tsg20</a:t>
            </a:r>
          </a:p>
          <a:p>
            <a:pPr marL="0" indent="0" algn="ctr">
              <a:lnSpc>
                <a:spcPct val="120000"/>
              </a:lnSpc>
              <a:buNone/>
            </a:pPr>
            <a:r>
              <a:rPr lang="en-US" sz="7200" u="sng" dirty="0">
                <a:latin typeface="Segoe UI" panose="020B0502040204020203" pitchFamily="34" charset="0"/>
                <a:ea typeface="Segoe UI" panose="020B0502040204020203" pitchFamily="34" charset="0"/>
                <a:cs typeface="Segoe UI" panose="020B0502040204020203" pitchFamily="34" charset="0"/>
              </a:rPr>
              <a:t>http://</a:t>
            </a:r>
            <a:r>
              <a:rPr lang="en-US" sz="7200" u="sng" dirty="0" smtClean="0">
                <a:latin typeface="Segoe UI" panose="020B0502040204020203" pitchFamily="34" charset="0"/>
                <a:ea typeface="Segoe UI" panose="020B0502040204020203" pitchFamily="34" charset="0"/>
                <a:cs typeface="Segoe UI" panose="020B0502040204020203" pitchFamily="34" charset="0"/>
              </a:rPr>
              <a:t>www.itu.int/en/ITU-T/ssc</a:t>
            </a:r>
            <a:r>
              <a:rPr lang="en-US" sz="7200" dirty="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7200"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GB" altLang="es-ES" sz="7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0" indent="0" algn="ctr">
              <a:lnSpc>
                <a:spcPct val="80000"/>
              </a:lnSpc>
              <a:buNone/>
            </a:pPr>
            <a:r>
              <a:rPr lang="en-GB" altLang="es-ES" sz="7200" dirty="0" smtClean="0">
                <a:latin typeface="Segoe UI" panose="020B0502040204020203" pitchFamily="34" charset="0"/>
                <a:ea typeface="Segoe UI" panose="020B0502040204020203" pitchFamily="34" charset="0"/>
                <a:cs typeface="Segoe UI" panose="020B0502040204020203" pitchFamily="34" charset="0"/>
                <a:hlinkClick r:id="rId3"/>
              </a:rPr>
              <a:t>tsbsg20</a:t>
            </a:r>
            <a:r>
              <a:rPr lang="en-GB" altLang="es-ES" sz="7200" dirty="0" smtClean="0">
                <a:solidFill>
                  <a:schemeClr val="bg1"/>
                </a:solidFill>
                <a:latin typeface="Segoe UI" panose="020B0502040204020203" pitchFamily="34" charset="0"/>
                <a:ea typeface="Segoe UI" panose="020B0502040204020203" pitchFamily="34" charset="0"/>
                <a:cs typeface="Segoe UI" panose="020B0502040204020203" pitchFamily="34" charset="0"/>
                <a:hlinkClick r:id="rId3"/>
              </a:rPr>
              <a:t>@itu.int</a:t>
            </a:r>
            <a:r>
              <a:rPr lang="en-GB" altLang="es-ES" sz="7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p>
          <a:p>
            <a:pPr marL="0" indent="0" algn="ctr">
              <a:lnSpc>
                <a:spcPct val="80000"/>
              </a:lnSpc>
              <a:buNone/>
            </a:pPr>
            <a:endParaRPr lang="en-GB" altLang="es-ES" sz="3000" dirty="0">
              <a:solidFill>
                <a:schemeClr val="bg1"/>
              </a:solidFill>
              <a:ea typeface="ＭＳ Ｐゴシック" charset="-128"/>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3620022" cy="6858000"/>
          </a:xfrm>
          <a:prstGeom prst="rect">
            <a:avLst/>
          </a:prstGeom>
        </p:spPr>
      </p:pic>
      <p:sp>
        <p:nvSpPr>
          <p:cNvPr id="2" name="Slide Number Placeholder 1"/>
          <p:cNvSpPr>
            <a:spLocks noGrp="1"/>
          </p:cNvSpPr>
          <p:nvPr>
            <p:ph type="sldNum" sz="quarter" idx="12"/>
          </p:nvPr>
        </p:nvSpPr>
        <p:spPr/>
        <p:txBody>
          <a:bodyPr/>
          <a:lstStyle/>
          <a:p>
            <a:fld id="{283C63E4-F9BE-C24A-B4FF-309EB18BA564}" type="slidenum">
              <a:rPr lang="en-US" smtClean="0"/>
              <a:t>33</a:t>
            </a:fld>
            <a:endParaRPr lang="en-US"/>
          </a:p>
        </p:txBody>
      </p:sp>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55068" y="0"/>
            <a:ext cx="3739022" cy="6858000"/>
          </a:xfrm>
          <a:prstGeom prst="rect">
            <a:avLst/>
          </a:prstGeom>
        </p:spPr>
      </p:pic>
    </p:spTree>
    <p:extLst>
      <p:ext uri="{BB962C8B-B14F-4D97-AF65-F5344CB8AC3E}">
        <p14:creationId xmlns:p14="http://schemas.microsoft.com/office/powerpoint/2010/main" val="3143467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24563" y="1656567"/>
            <a:ext cx="4726488" cy="3544866"/>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821" y="1656567"/>
            <a:ext cx="4726488" cy="3544866"/>
          </a:xfrm>
          <a:prstGeom prst="rect">
            <a:avLst/>
          </a:prstGeom>
        </p:spPr>
      </p:pic>
    </p:spTree>
    <p:extLst>
      <p:ext uri="{BB962C8B-B14F-4D97-AF65-F5344CB8AC3E}">
        <p14:creationId xmlns:p14="http://schemas.microsoft.com/office/powerpoint/2010/main" val="2401154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44463"/>
            <a:ext cx="10972800" cy="738187"/>
          </a:xfrm>
        </p:spPr>
        <p:txBody>
          <a:bodyPr>
            <a:normAutofit fontScale="90000"/>
          </a:bodyPr>
          <a:lstStyle/>
          <a:p>
            <a:r>
              <a:rPr lang="es-ES_tradnl" dirty="0" err="1" smtClean="0">
                <a:latin typeface="Segoe UI" panose="020B0502040204020203" pitchFamily="34" charset="0"/>
                <a:ea typeface="Segoe UI" panose="020B0502040204020203" pitchFamily="34" charset="0"/>
                <a:cs typeface="Segoe UI" panose="020B0502040204020203" pitchFamily="34" charset="0"/>
              </a:rPr>
              <a:t>Some</a:t>
            </a:r>
            <a:r>
              <a:rPr lang="es-ES_tradnl" dirty="0" smtClean="0">
                <a:latin typeface="Segoe UI" panose="020B0502040204020203" pitchFamily="34" charset="0"/>
                <a:ea typeface="Segoe UI" panose="020B0502040204020203" pitchFamily="34" charset="0"/>
                <a:cs typeface="Segoe UI" panose="020B0502040204020203" pitchFamily="34" charset="0"/>
              </a:rPr>
              <a:t> </a:t>
            </a:r>
            <a:r>
              <a:rPr lang="es-ES_tradnl" dirty="0" err="1" smtClean="0">
                <a:latin typeface="Segoe UI" panose="020B0502040204020203" pitchFamily="34" charset="0"/>
                <a:ea typeface="Segoe UI" panose="020B0502040204020203" pitchFamily="34" charset="0"/>
                <a:cs typeface="Segoe UI" panose="020B0502040204020203" pitchFamily="34" charset="0"/>
              </a:rPr>
              <a:t>facts</a:t>
            </a:r>
            <a:r>
              <a:rPr lang="es-ES_tradnl" dirty="0" smtClean="0">
                <a:latin typeface="Segoe UI" panose="020B0502040204020203" pitchFamily="34" charset="0"/>
                <a:ea typeface="Segoe UI" panose="020B0502040204020203" pitchFamily="34" charset="0"/>
                <a:cs typeface="Segoe UI" panose="020B0502040204020203" pitchFamily="34" charset="0"/>
              </a:rPr>
              <a:t> </a:t>
            </a:r>
            <a:r>
              <a:rPr lang="es-ES_tradnl" dirty="0" err="1" smtClean="0">
                <a:latin typeface="Segoe UI" panose="020B0502040204020203" pitchFamily="34" charset="0"/>
                <a:ea typeface="Segoe UI" panose="020B0502040204020203" pitchFamily="34" charset="0"/>
                <a:cs typeface="Segoe UI" panose="020B0502040204020203" pitchFamily="34" charset="0"/>
              </a:rPr>
              <a:t>about</a:t>
            </a:r>
            <a:r>
              <a:rPr lang="es-ES_tradnl" dirty="0" smtClean="0">
                <a:latin typeface="Segoe UI" panose="020B0502040204020203" pitchFamily="34" charset="0"/>
                <a:ea typeface="Segoe UI" panose="020B0502040204020203" pitchFamily="34" charset="0"/>
                <a:cs typeface="Segoe UI" panose="020B0502040204020203" pitchFamily="34" charset="0"/>
              </a:rPr>
              <a:t> </a:t>
            </a:r>
            <a:r>
              <a:rPr lang="es-ES_tradnl" dirty="0" err="1" smtClean="0">
                <a:latin typeface="Segoe UI" panose="020B0502040204020203" pitchFamily="34" charset="0"/>
                <a:ea typeface="Segoe UI" panose="020B0502040204020203" pitchFamily="34" charset="0"/>
                <a:cs typeface="Segoe UI" panose="020B0502040204020203" pitchFamily="34" charset="0"/>
              </a:rPr>
              <a:t>cities</a:t>
            </a: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 Box 281"/>
          <p:cNvSpPr txBox="1">
            <a:spLocks noChangeArrowheads="1"/>
          </p:cNvSpPr>
          <p:nvPr/>
        </p:nvSpPr>
        <p:spPr bwMode="auto">
          <a:xfrm>
            <a:off x="8491144" y="3269754"/>
            <a:ext cx="3325363" cy="1415772"/>
          </a:xfrm>
          <a:prstGeom prst="rect">
            <a:avLst/>
          </a:prstGeom>
          <a:noFill/>
          <a:ln w="9525" algn="ctr">
            <a:noFill/>
            <a:miter lim="800000"/>
            <a:headEnd/>
            <a:tailEnd/>
          </a:ln>
        </p:spPr>
        <p:txBody>
          <a:bodyPr wrap="square" lIns="0" tIns="0" rIns="0" bIns="0">
            <a:spAutoFit/>
          </a:bodyPr>
          <a:lstStyle/>
          <a:p>
            <a:pPr algn="ctr">
              <a:spcBef>
                <a:spcPct val="50000"/>
              </a:spcBef>
            </a:pPr>
            <a:r>
              <a:rPr lang="en-GB" sz="20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By </a:t>
            </a:r>
            <a:r>
              <a:rPr lang="en-GB" sz="24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2030</a:t>
            </a:r>
            <a:r>
              <a:rPr lang="en-GB" sz="20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the world  is projected to have </a:t>
            </a:r>
            <a:r>
              <a:rPr lang="en-GB" sz="24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41</a:t>
            </a:r>
            <a:r>
              <a:rPr lang="en-GB" sz="20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mega-cities with more than  </a:t>
            </a:r>
            <a:r>
              <a:rPr lang="en-GB" sz="24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10 million </a:t>
            </a:r>
            <a:r>
              <a:rPr lang="en-GB" sz="20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inhabitants</a:t>
            </a:r>
            <a:endParaRPr lang="en-GB" sz="20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115"/>
          <p:cNvSpPr txBox="1"/>
          <p:nvPr/>
        </p:nvSpPr>
        <p:spPr>
          <a:xfrm>
            <a:off x="10048907" y="4832531"/>
            <a:ext cx="1767600" cy="715581"/>
          </a:xfrm>
          <a:prstGeom prst="rect">
            <a:avLst/>
          </a:prstGeom>
          <a:solidFill>
            <a:srgbClr val="2F3A45"/>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kern="0" cap="none" spc="0" normalizeH="0" baseline="0">
                <a:ln>
                  <a:noFill/>
                </a:ln>
                <a:solidFill>
                  <a:schemeClr val="bg1"/>
                </a:solidFill>
                <a:effectLst/>
                <a:uLnTx/>
                <a:uFillTx/>
              </a:defRPr>
            </a:lvl1pPr>
          </a:lstStyle>
          <a:p>
            <a:r>
              <a:rPr lang="en-GB" sz="135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Delhi</a:t>
            </a:r>
            <a:endParaRPr lang="en-GB" sz="135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r>
              <a:rPr lang="en-GB" sz="1350" dirty="0">
                <a:solidFill>
                  <a:prstClr val="white"/>
                </a:solidFill>
                <a:latin typeface="Segoe UI" panose="020B0502040204020203" pitchFamily="34" charset="0"/>
                <a:ea typeface="Segoe UI" panose="020B0502040204020203" pitchFamily="34" charset="0"/>
                <a:cs typeface="Segoe UI" panose="020B0502040204020203" pitchFamily="34" charset="0"/>
              </a:rPr>
              <a:t>Population </a:t>
            </a:r>
            <a:r>
              <a:rPr lang="en-GB" sz="135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2030:</a:t>
            </a:r>
            <a:endParaRPr lang="en-GB" sz="135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r>
              <a:rPr lang="en-GB" sz="135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36 million</a:t>
            </a:r>
            <a:endParaRPr lang="en-GB" sz="135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 Box 89"/>
          <p:cNvSpPr txBox="1">
            <a:spLocks noChangeArrowheads="1"/>
          </p:cNvSpPr>
          <p:nvPr/>
        </p:nvSpPr>
        <p:spPr bwMode="auto">
          <a:xfrm>
            <a:off x="0" y="6453336"/>
            <a:ext cx="6958956" cy="215444"/>
          </a:xfrm>
          <a:prstGeom prst="rect">
            <a:avLst/>
          </a:prstGeom>
          <a:noFill/>
          <a:ln w="9525">
            <a:noFill/>
            <a:miter lim="800000"/>
            <a:headEnd/>
            <a:tailEnd/>
          </a:ln>
        </p:spPr>
        <p:txBody>
          <a:bodyPr wrap="none">
            <a:spAutoFit/>
          </a:bodyPr>
          <a:lstStyle/>
          <a:p>
            <a:pPr algn="r">
              <a:defRPr/>
            </a:pPr>
            <a:r>
              <a:rPr lang="en-GB" sz="800" i="1" kern="0" dirty="0">
                <a:solidFill>
                  <a:prstClr val="white"/>
                </a:solidFill>
                <a:latin typeface="Segoe UI" panose="020B0502040204020203" pitchFamily="34" charset="0"/>
                <a:ea typeface="Segoe UI" panose="020B0502040204020203" pitchFamily="34" charset="0"/>
                <a:cs typeface="Segoe UI" panose="020B0502040204020203" pitchFamily="34" charset="0"/>
              </a:rPr>
              <a:t>Source: United Nations, Department of Economic and Social Affairs Statistics, Frost &amp; Sullivan and other regional and country level statistics bureau</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3875" y="1605609"/>
            <a:ext cx="4853004" cy="3434283"/>
          </a:xfrm>
          <a:prstGeom prst="ellipse">
            <a:avLst/>
          </a:prstGeom>
          <a:ln>
            <a:noFill/>
          </a:ln>
          <a:effectLst>
            <a:softEdge rad="112500"/>
          </a:effectLst>
        </p:spPr>
      </p:pic>
      <p:sp>
        <p:nvSpPr>
          <p:cNvPr id="5" name="Rounded Rectangle 4"/>
          <p:cNvSpPr/>
          <p:nvPr/>
        </p:nvSpPr>
        <p:spPr>
          <a:xfrm>
            <a:off x="93980" y="1366521"/>
            <a:ext cx="4521200" cy="1224000"/>
          </a:xfrm>
          <a:prstGeom prst="roundRect">
            <a:avLst/>
          </a:prstGeom>
          <a:solidFill>
            <a:srgbClr val="04648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By 2050, it </a:t>
            </a:r>
            <a:r>
              <a:rPr lang="en-GB" dirty="0">
                <a:latin typeface="Segoe UI" panose="020B0502040204020203" pitchFamily="34" charset="0"/>
                <a:ea typeface="Segoe UI" panose="020B0502040204020203" pitchFamily="34" charset="0"/>
                <a:cs typeface="Segoe UI" panose="020B0502040204020203" pitchFamily="34" charset="0"/>
              </a:rPr>
              <a:t>is expected that </a:t>
            </a:r>
            <a:r>
              <a:rPr lang="en-GB" sz="2000" b="1" dirty="0" smtClean="0">
                <a:latin typeface="Segoe UI" panose="020B0502040204020203" pitchFamily="34" charset="0"/>
                <a:ea typeface="Segoe UI" panose="020B0502040204020203" pitchFamily="34" charset="0"/>
                <a:cs typeface="Segoe UI" panose="020B0502040204020203" pitchFamily="34" charset="0"/>
              </a:rPr>
              <a:t>66%</a:t>
            </a:r>
            <a:r>
              <a:rPr lang="en-GB" sz="2000" dirty="0" smtClean="0">
                <a:latin typeface="Segoe UI" panose="020B0502040204020203" pitchFamily="34" charset="0"/>
                <a:ea typeface="Segoe UI" panose="020B0502040204020203" pitchFamily="34" charset="0"/>
                <a:cs typeface="Segoe UI" panose="020B0502040204020203" pitchFamily="34" charset="0"/>
              </a:rPr>
              <a:t> </a:t>
            </a:r>
            <a:r>
              <a:rPr lang="en-GB" dirty="0">
                <a:latin typeface="Segoe UI" panose="020B0502040204020203" pitchFamily="34" charset="0"/>
                <a:ea typeface="Segoe UI" panose="020B0502040204020203" pitchFamily="34" charset="0"/>
                <a:cs typeface="Segoe UI" panose="020B0502040204020203" pitchFamily="34" charset="0"/>
              </a:rPr>
              <a:t>of the population </a:t>
            </a:r>
            <a:r>
              <a:rPr lang="en-GB" dirty="0" smtClean="0">
                <a:latin typeface="Segoe UI" panose="020B0502040204020203" pitchFamily="34" charset="0"/>
                <a:ea typeface="Segoe UI" panose="020B0502040204020203" pitchFamily="34" charset="0"/>
                <a:cs typeface="Segoe UI" panose="020B0502040204020203" pitchFamily="34" charset="0"/>
              </a:rPr>
              <a:t>in the world </a:t>
            </a:r>
            <a:r>
              <a:rPr lang="en-GB" dirty="0">
                <a:latin typeface="Segoe UI" panose="020B0502040204020203" pitchFamily="34" charset="0"/>
                <a:ea typeface="Segoe UI" panose="020B0502040204020203" pitchFamily="34" charset="0"/>
                <a:cs typeface="Segoe UI" panose="020B0502040204020203" pitchFamily="34" charset="0"/>
              </a:rPr>
              <a:t>will be living in urban areas</a:t>
            </a: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sp>
        <p:nvSpPr>
          <p:cNvPr id="6" name="Rounded Rectangle 5"/>
          <p:cNvSpPr/>
          <p:nvPr/>
        </p:nvSpPr>
        <p:spPr>
          <a:xfrm>
            <a:off x="156883" y="2939445"/>
            <a:ext cx="3825379" cy="1224000"/>
          </a:xfrm>
          <a:prstGeom prst="roundRect">
            <a:avLst/>
          </a:prstGeom>
          <a:solidFill>
            <a:srgbClr val="0464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156883" y="3074392"/>
            <a:ext cx="3825379" cy="677108"/>
          </a:xfrm>
          <a:prstGeom prst="rect">
            <a:avLst/>
          </a:prstGeom>
          <a:noFill/>
        </p:spPr>
        <p:txBody>
          <a:bodyPr wrap="square" rtlCol="0">
            <a:spAutoFit/>
          </a:bodyPr>
          <a:lstStyle/>
          <a:p>
            <a:pPr algn="ct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Cities contribute to up to </a:t>
            </a:r>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70%</a:t>
            </a:r>
            <a:r>
              <a:rPr lang="en-GB"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of the total greenhouse gas emissions.</a:t>
            </a:r>
            <a:endParaRPr lang="es-ES_tradnl"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6"/>
          <p:cNvSpPr/>
          <p:nvPr/>
        </p:nvSpPr>
        <p:spPr>
          <a:xfrm>
            <a:off x="246046" y="4497106"/>
            <a:ext cx="4521200" cy="1224000"/>
          </a:xfrm>
          <a:prstGeom prst="roundRect">
            <a:avLst/>
          </a:prstGeom>
          <a:solidFill>
            <a:srgbClr val="04648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latin typeface="Segoe UI" panose="020B0502040204020203" pitchFamily="34" charset="0"/>
                <a:ea typeface="Segoe UI" panose="020B0502040204020203" pitchFamily="34" charset="0"/>
                <a:cs typeface="Segoe UI" panose="020B0502040204020203" pitchFamily="34" charset="0"/>
              </a:rPr>
              <a:t>Half the world’s population </a:t>
            </a:r>
            <a:r>
              <a:rPr lang="en-GB" dirty="0">
                <a:latin typeface="Segoe UI" panose="020B0502040204020203" pitchFamily="34" charset="0"/>
                <a:ea typeface="Segoe UI" panose="020B0502040204020203" pitchFamily="34" charset="0"/>
                <a:cs typeface="Segoe UI" panose="020B0502040204020203" pitchFamily="34" charset="0"/>
              </a:rPr>
              <a:t>will be online in </a:t>
            </a:r>
            <a:r>
              <a:rPr lang="en-GB" b="1" dirty="0">
                <a:latin typeface="Segoe UI" panose="020B0502040204020203" pitchFamily="34" charset="0"/>
                <a:ea typeface="Segoe UI" panose="020B0502040204020203" pitchFamily="34" charset="0"/>
                <a:cs typeface="Segoe UI" panose="020B0502040204020203" pitchFamily="34" charset="0"/>
              </a:rPr>
              <a:t>2018</a:t>
            </a:r>
            <a:r>
              <a:rPr lang="en-GB" dirty="0">
                <a:latin typeface="Segoe UI" panose="020B0502040204020203" pitchFamily="34" charset="0"/>
                <a:ea typeface="Segoe UI" panose="020B0502040204020203" pitchFamily="34" charset="0"/>
                <a:cs typeface="Segoe UI" panose="020B0502040204020203" pitchFamily="34" charset="0"/>
              </a:rPr>
              <a:t> and by the end </a:t>
            </a:r>
            <a:r>
              <a:rPr lang="en-GB" dirty="0" smtClean="0">
                <a:latin typeface="Segoe UI" panose="020B0502040204020203" pitchFamily="34" charset="0"/>
                <a:ea typeface="Segoe UI" panose="020B0502040204020203" pitchFamily="34" charset="0"/>
                <a:cs typeface="Segoe UI" panose="020B0502040204020203" pitchFamily="34" charset="0"/>
              </a:rPr>
              <a:t>2018, </a:t>
            </a:r>
            <a:r>
              <a:rPr lang="en-GB" sz="2000" b="1" dirty="0" smtClean="0">
                <a:latin typeface="Segoe UI" panose="020B0502040204020203" pitchFamily="34" charset="0"/>
                <a:ea typeface="Segoe UI" panose="020B0502040204020203" pitchFamily="34" charset="0"/>
                <a:cs typeface="Segoe UI" panose="020B0502040204020203" pitchFamily="34" charset="0"/>
              </a:rPr>
              <a:t>51.1% </a:t>
            </a:r>
            <a:r>
              <a:rPr lang="en-GB" dirty="0" smtClean="0">
                <a:latin typeface="Segoe UI" panose="020B0502040204020203" pitchFamily="34" charset="0"/>
                <a:ea typeface="Segoe UI" panose="020B0502040204020203" pitchFamily="34" charset="0"/>
                <a:cs typeface="Segoe UI" panose="020B0502040204020203" pitchFamily="34" charset="0"/>
              </a:rPr>
              <a:t>of the population (3.82 </a:t>
            </a:r>
            <a:r>
              <a:rPr lang="en-GB" dirty="0">
                <a:latin typeface="Segoe UI" panose="020B0502040204020203" pitchFamily="34" charset="0"/>
                <a:ea typeface="Segoe UI" panose="020B0502040204020203" pitchFamily="34" charset="0"/>
                <a:cs typeface="Segoe UI" panose="020B0502040204020203" pitchFamily="34" charset="0"/>
              </a:rPr>
              <a:t>billion </a:t>
            </a:r>
            <a:r>
              <a:rPr lang="en-GB" dirty="0" smtClean="0">
                <a:latin typeface="Segoe UI" panose="020B0502040204020203" pitchFamily="34" charset="0"/>
                <a:ea typeface="Segoe UI" panose="020B0502040204020203" pitchFamily="34" charset="0"/>
                <a:cs typeface="Segoe UI" panose="020B0502040204020203" pitchFamily="34" charset="0"/>
              </a:rPr>
              <a:t>people) will </a:t>
            </a:r>
            <a:r>
              <a:rPr lang="en-GB" dirty="0">
                <a:latin typeface="Segoe UI" panose="020B0502040204020203" pitchFamily="34" charset="0"/>
                <a:ea typeface="Segoe UI" panose="020B0502040204020203" pitchFamily="34" charset="0"/>
                <a:cs typeface="Segoe UI" panose="020B0502040204020203" pitchFamily="34" charset="0"/>
              </a:rPr>
              <a:t>be using the internet</a:t>
            </a:r>
            <a:endParaRPr lang="en-GB"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9" name="TextBox 115"/>
          <p:cNvSpPr txBox="1"/>
          <p:nvPr/>
        </p:nvSpPr>
        <p:spPr>
          <a:xfrm>
            <a:off x="8013975" y="4832532"/>
            <a:ext cx="1767600" cy="715581"/>
          </a:xfrm>
          <a:prstGeom prst="rect">
            <a:avLst/>
          </a:prstGeom>
          <a:solidFill>
            <a:srgbClr val="2F3A45"/>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defRPr/>
            </a:pPr>
            <a:r>
              <a:rPr lang="en-GB" sz="1350" b="1" kern="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Tokyo</a:t>
            </a:r>
            <a:endParaRPr lang="en-GB" sz="1350" b="1"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r>
              <a:rPr lang="en-GB" sz="1350" kern="0" dirty="0">
                <a:solidFill>
                  <a:prstClr val="white"/>
                </a:solidFill>
                <a:latin typeface="Segoe UI" panose="020B0502040204020203" pitchFamily="34" charset="0"/>
                <a:ea typeface="Segoe UI" panose="020B0502040204020203" pitchFamily="34" charset="0"/>
                <a:cs typeface="Segoe UI" panose="020B0502040204020203" pitchFamily="34" charset="0"/>
              </a:rPr>
              <a:t>Population </a:t>
            </a:r>
            <a:r>
              <a:rPr lang="en-GB" sz="1350" kern="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2030:</a:t>
            </a:r>
            <a:endParaRPr lang="en-GB" sz="1350"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r>
              <a:rPr lang="en-GB" sz="1350" b="1" kern="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37  million</a:t>
            </a:r>
            <a:endParaRPr lang="en-GB" sz="1350" b="1"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p:nvSpPr>
        <p:spPr>
          <a:xfrm>
            <a:off x="8186738" y="1239857"/>
            <a:ext cx="3854257" cy="1877437"/>
          </a:xfrm>
          <a:prstGeom prst="rect">
            <a:avLst/>
          </a:prstGeom>
        </p:spPr>
        <p:txBody>
          <a:bodyPr wrap="square">
            <a:spAutoFit/>
          </a:bodyPr>
          <a:lstStyle/>
          <a:p>
            <a:pPr algn="ct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 Of today’s </a:t>
            </a:r>
            <a:r>
              <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28</a:t>
            </a:r>
            <a:r>
              <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 mega-cities</a:t>
            </a: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16</a:t>
            </a:r>
            <a:r>
              <a:rPr lang="en-GB"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are located in Asia, </a:t>
            </a:r>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4</a:t>
            </a:r>
            <a:r>
              <a:rPr lang="en-GB"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in Latin America, </a:t>
            </a:r>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a:t>
            </a:r>
            <a:r>
              <a:rPr lang="en-GB"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each </a:t>
            </a: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in Africa and Europe, and </a:t>
            </a:r>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a:t>
            </a:r>
            <a:r>
              <a:rPr lang="en-GB"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2000" dirty="0">
                <a:solidFill>
                  <a:schemeClr val="bg1"/>
                </a:solidFill>
                <a:latin typeface="Segoe UI" panose="020B0502040204020203" pitchFamily="34" charset="0"/>
                <a:ea typeface="Segoe UI" panose="020B0502040204020203" pitchFamily="34" charset="0"/>
                <a:cs typeface="Segoe UI" panose="020B0502040204020203" pitchFamily="34" charset="0"/>
              </a:rPr>
              <a:t>in Northern America.</a:t>
            </a:r>
            <a:endParaRPr lang="es-ES_tradnl"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15"/>
          <p:cNvSpPr txBox="1"/>
          <p:nvPr/>
        </p:nvSpPr>
        <p:spPr>
          <a:xfrm>
            <a:off x="8999812" y="5700998"/>
            <a:ext cx="1767600" cy="715581"/>
          </a:xfrm>
          <a:prstGeom prst="rect">
            <a:avLst/>
          </a:prstGeom>
          <a:solidFill>
            <a:srgbClr val="2F3A45"/>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defRPr/>
            </a:pPr>
            <a:r>
              <a:rPr lang="en-GB" sz="135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Mexico City</a:t>
            </a:r>
          </a:p>
          <a:p>
            <a:pPr algn="ctr">
              <a:defRPr/>
            </a:pPr>
            <a:r>
              <a:rPr lang="en-GB" sz="1350" kern="0" dirty="0">
                <a:solidFill>
                  <a:prstClr val="white"/>
                </a:solidFill>
                <a:latin typeface="Segoe UI" panose="020B0502040204020203" pitchFamily="34" charset="0"/>
                <a:ea typeface="Segoe UI" panose="020B0502040204020203" pitchFamily="34" charset="0"/>
                <a:cs typeface="Segoe UI" panose="020B0502040204020203" pitchFamily="34" charset="0"/>
              </a:rPr>
              <a:t>Population 2025:</a:t>
            </a:r>
          </a:p>
          <a:p>
            <a:pPr algn="ctr">
              <a:defRPr/>
            </a:pPr>
            <a:r>
              <a:rPr lang="en-GB" sz="135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24.6 million</a:t>
            </a:r>
          </a:p>
        </p:txBody>
      </p:sp>
    </p:spTree>
    <p:extLst>
      <p:ext uri="{BB962C8B-B14F-4D97-AF65-F5344CB8AC3E}">
        <p14:creationId xmlns:p14="http://schemas.microsoft.com/office/powerpoint/2010/main" val="123648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9531" y="124678"/>
            <a:ext cx="8518525" cy="1143000"/>
          </a:xfrm>
        </p:spPr>
        <p:txBody>
          <a:bodyPr>
            <a:normAutofit fontScale="90000"/>
          </a:bodyPr>
          <a:lstStyle/>
          <a:p>
            <a:pPr eaLnBrk="1" hangingPunct="1"/>
            <a:r>
              <a:rPr lang="en-GB" altLang="es-ES" sz="4000" dirty="0">
                <a:latin typeface="Segoe UI" panose="020B0502040204020203" pitchFamily="34" charset="0"/>
                <a:ea typeface="Segoe UI" panose="020B0502040204020203" pitchFamily="34" charset="0"/>
                <a:cs typeface="Segoe UI" panose="020B0502040204020203" pitchFamily="34" charset="0"/>
              </a:rPr>
              <a:t>Cities challenges vs </a:t>
            </a:r>
            <a:r>
              <a:rPr lang="en-GB" altLang="es-ES" sz="4000" dirty="0" smtClean="0">
                <a:latin typeface="Segoe UI" panose="020B0502040204020203" pitchFamily="34" charset="0"/>
                <a:ea typeface="Segoe UI" panose="020B0502040204020203" pitchFamily="34" charset="0"/>
                <a:cs typeface="Segoe UI" panose="020B0502040204020203" pitchFamily="34" charset="0"/>
              </a:rPr>
              <a:t>citizens’ </a:t>
            </a:r>
            <a:r>
              <a:rPr lang="en-GB" altLang="es-ES" sz="4000" dirty="0">
                <a:latin typeface="Segoe UI" panose="020B0502040204020203" pitchFamily="34" charset="0"/>
                <a:ea typeface="Segoe UI" panose="020B0502040204020203" pitchFamily="34" charset="0"/>
                <a:cs typeface="Segoe UI" panose="020B0502040204020203" pitchFamily="34" charset="0"/>
              </a:rPr>
              <a:t>interests</a:t>
            </a:r>
            <a:r>
              <a:rPr lang="en-GB" altLang="es-ES" dirty="0">
                <a:latin typeface="Segoe UI" panose="020B0502040204020203" pitchFamily="34" charset="0"/>
                <a:ea typeface="Segoe UI" panose="020B0502040204020203" pitchFamily="34" charset="0"/>
                <a:cs typeface="Segoe UI" panose="020B0502040204020203" pitchFamily="34" charset="0"/>
              </a:rPr>
              <a:t/>
            </a:r>
            <a:br>
              <a:rPr lang="en-GB" altLang="es-ES" dirty="0">
                <a:latin typeface="Segoe UI" panose="020B0502040204020203" pitchFamily="34" charset="0"/>
                <a:ea typeface="Segoe UI" panose="020B0502040204020203" pitchFamily="34" charset="0"/>
                <a:cs typeface="Segoe UI" panose="020B0502040204020203" pitchFamily="34" charset="0"/>
              </a:rPr>
            </a:br>
            <a:endParaRPr lang="en-GB" altLang="es-ES" sz="2000" i="1" dirty="0">
              <a:latin typeface="Segoe UI" panose="020B0502040204020203" pitchFamily="34" charset="0"/>
              <a:ea typeface="Segoe UI" panose="020B0502040204020203" pitchFamily="34" charset="0"/>
              <a:cs typeface="Segoe UI" panose="020B0502040204020203" pitchFamily="34" charset="0"/>
            </a:endParaRPr>
          </a:p>
        </p:txBody>
      </p:sp>
      <p:grpSp>
        <p:nvGrpSpPr>
          <p:cNvPr id="5" name="Agrupar 106"/>
          <p:cNvGrpSpPr>
            <a:grpSpLocks/>
          </p:cNvGrpSpPr>
          <p:nvPr/>
        </p:nvGrpSpPr>
        <p:grpSpPr bwMode="auto">
          <a:xfrm>
            <a:off x="1829531" y="1350134"/>
            <a:ext cx="8353425" cy="4459288"/>
            <a:chOff x="107950" y="1082675"/>
            <a:chExt cx="8928100" cy="5246688"/>
          </a:xfrm>
        </p:grpSpPr>
        <p:grpSp>
          <p:nvGrpSpPr>
            <p:cNvPr id="6" name="Group 53"/>
            <p:cNvGrpSpPr>
              <a:grpSpLocks/>
            </p:cNvGrpSpPr>
            <p:nvPr/>
          </p:nvGrpSpPr>
          <p:grpSpPr bwMode="auto">
            <a:xfrm>
              <a:off x="1922463" y="1681163"/>
              <a:ext cx="5172075" cy="3840162"/>
              <a:chOff x="1243" y="1059"/>
              <a:chExt cx="3259" cy="2419"/>
            </a:xfrm>
          </p:grpSpPr>
          <p:grpSp>
            <p:nvGrpSpPr>
              <p:cNvPr id="40" name="Group 16"/>
              <p:cNvGrpSpPr>
                <a:grpSpLocks/>
              </p:cNvGrpSpPr>
              <p:nvPr/>
            </p:nvGrpSpPr>
            <p:grpSpPr bwMode="auto">
              <a:xfrm>
                <a:off x="1243" y="1059"/>
                <a:ext cx="3259" cy="2419"/>
                <a:chOff x="0" y="288"/>
                <a:chExt cx="4502" cy="3342"/>
              </a:xfrm>
            </p:grpSpPr>
            <p:pic>
              <p:nvPicPr>
                <p:cNvPr id="44" name="Picture 17"/>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56" y="1883"/>
                  <a:ext cx="1960" cy="1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5" name="Picture 18"/>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2" y="2158"/>
                  <a:ext cx="1960" cy="1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6" name="Picture 19"/>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50" y="288"/>
                  <a:ext cx="1960" cy="1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7" name="Picture 20"/>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42" y="478"/>
                  <a:ext cx="1960" cy="1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8" name="Picture 21"/>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379"/>
                  <a:ext cx="1960" cy="1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grpSp>
            <p:nvGrpSpPr>
              <p:cNvPr id="41" name="Group 51"/>
              <p:cNvGrpSpPr>
                <a:grpSpLocks/>
              </p:cNvGrpSpPr>
              <p:nvPr/>
            </p:nvGrpSpPr>
            <p:grpSpPr bwMode="auto">
              <a:xfrm>
                <a:off x="2264" y="1537"/>
                <a:ext cx="1357" cy="1406"/>
                <a:chOff x="2264" y="1537"/>
                <a:chExt cx="1357" cy="1406"/>
              </a:xfrm>
            </p:grpSpPr>
            <p:sp>
              <p:nvSpPr>
                <p:cNvPr id="42" name="Oval 5"/>
                <p:cNvSpPr>
                  <a:spLocks noChangeArrowheads="1"/>
                </p:cNvSpPr>
                <p:nvPr/>
              </p:nvSpPr>
              <p:spPr bwMode="gray">
                <a:xfrm>
                  <a:off x="2264" y="1537"/>
                  <a:ext cx="1357" cy="1406"/>
                </a:xfrm>
                <a:prstGeom prst="ellipse">
                  <a:avLst/>
                </a:prstGeom>
                <a:solidFill>
                  <a:schemeClr val="bg1">
                    <a:lumMod val="85000"/>
                  </a:schemeClr>
                </a:solidFill>
                <a:ln>
                  <a:noFill/>
                </a:ln>
                <a:extLst>
                  <a:ext uri="{91240B29-F687-4f45-9708-019B960494DF}">
                    <a14:hiddenLine xmlns="" xmlns:a14="http://schemas.microsoft.com/office/drawing/2010/main" w="19050">
                      <a:solidFill>
                        <a:srgbClr val="000000"/>
                      </a:solidFill>
                      <a:round/>
                      <a:headEnd/>
                      <a:tailEnd/>
                    </a14:hiddenLine>
                  </a:ext>
                </a:extLst>
              </p:spPr>
              <p:txBody>
                <a:bodyPr wrap="none" lIns="63279" tIns="63279" rIns="50623" bIns="63279"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sz="160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3" name="438 CuadroTexto"/>
                <p:cNvSpPr txBox="1">
                  <a:spLocks noChangeArrowheads="1"/>
                </p:cNvSpPr>
                <p:nvPr/>
              </p:nvSpPr>
              <p:spPr bwMode="auto">
                <a:xfrm>
                  <a:off x="2346" y="1981"/>
                  <a:ext cx="1173"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GB" altLang="es-ES" sz="2000" dirty="0">
                      <a:solidFill>
                        <a:srgbClr val="285561"/>
                      </a:solidFill>
                      <a:latin typeface="Segoe UI" panose="020B0502040204020203" pitchFamily="34" charset="0"/>
                      <a:ea typeface="Segoe UI" panose="020B0502040204020203" pitchFamily="34" charset="0"/>
                      <a:cs typeface="Segoe UI" panose="020B0502040204020203" pitchFamily="34" charset="0"/>
                    </a:rPr>
                    <a:t>Cities interests</a:t>
                  </a:r>
                </a:p>
              </p:txBody>
            </p:sp>
          </p:grpSp>
        </p:grpSp>
        <p:pic>
          <p:nvPicPr>
            <p:cNvPr id="7"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gray">
            <a:xfrm>
              <a:off x="2824163" y="5194300"/>
              <a:ext cx="3722687" cy="43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9"/>
            <p:cNvGrpSpPr>
              <a:grpSpLocks/>
            </p:cNvGrpSpPr>
            <p:nvPr/>
          </p:nvGrpSpPr>
          <p:grpSpPr bwMode="auto">
            <a:xfrm>
              <a:off x="742950" y="4670425"/>
              <a:ext cx="3098801" cy="1322388"/>
              <a:chOff x="416" y="2942"/>
              <a:chExt cx="1952" cy="833"/>
            </a:xfrm>
          </p:grpSpPr>
          <p:sp>
            <p:nvSpPr>
              <p:cNvPr id="37" name="155 Rectángulo"/>
              <p:cNvSpPr>
                <a:spLocks noChangeArrowheads="1"/>
              </p:cNvSpPr>
              <p:nvPr/>
            </p:nvSpPr>
            <p:spPr bwMode="auto">
              <a:xfrm>
                <a:off x="416" y="2942"/>
                <a:ext cx="1945" cy="833"/>
              </a:xfrm>
              <a:prstGeom prst="rect">
                <a:avLst/>
              </a:prstGeom>
              <a:solidFill>
                <a:srgbClr val="D5ED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25400">
                    <a:solidFill>
                      <a:srgbClr val="000000"/>
                    </a:solidFill>
                    <a:round/>
                    <a:headEnd/>
                    <a:tailEnd/>
                  </a14:hiddenLine>
                </a:ext>
              </a:extLst>
            </p:spPr>
            <p:txBody>
              <a:bodyPr lIns="64291" tIns="32146" rIns="64291" bIns="32146"/>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a:solidFill>
                    <a:srgbClr val="000000"/>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
            <p:nvSpPr>
              <p:cNvPr id="38" name="Rectangle 14"/>
              <p:cNvSpPr>
                <a:spLocks/>
              </p:cNvSpPr>
              <p:nvPr/>
            </p:nvSpPr>
            <p:spPr bwMode="auto">
              <a:xfrm>
                <a:off x="1206" y="2998"/>
                <a:ext cx="1120" cy="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35717" tIns="35717" rIns="64289" bIns="35717" anchor="ctr">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Electricity Supply</a:t>
                </a:r>
              </a:p>
            </p:txBody>
          </p:sp>
          <p:sp>
            <p:nvSpPr>
              <p:cNvPr id="39" name="163 Rectángulo"/>
              <p:cNvSpPr>
                <a:spLocks noChangeArrowheads="1"/>
              </p:cNvSpPr>
              <p:nvPr/>
            </p:nvSpPr>
            <p:spPr bwMode="auto">
              <a:xfrm>
                <a:off x="1228" y="3278"/>
                <a:ext cx="1140"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400">
                    <a:solidFill>
                      <a:srgbClr val="285561"/>
                    </a:solidFill>
                    <a:latin typeface="Segoe UI" panose="020B0502040204020203" pitchFamily="34" charset="0"/>
                    <a:ea typeface="Segoe UI" panose="020B0502040204020203" pitchFamily="34" charset="0"/>
                    <a:cs typeface="Segoe UI" panose="020B0502040204020203" pitchFamily="34" charset="0"/>
                  </a:rPr>
                  <a:t>i.e. Caracas, Germany</a:t>
                </a:r>
                <a:endParaRPr lang="en-GB" altLang="es-ES" sz="1200" baseline="30000">
                  <a:solidFill>
                    <a:srgbClr val="28556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9" name="Group 18"/>
            <p:cNvGrpSpPr>
              <a:grpSpLocks/>
            </p:cNvGrpSpPr>
            <p:nvPr/>
          </p:nvGrpSpPr>
          <p:grpSpPr bwMode="auto">
            <a:xfrm>
              <a:off x="5486400" y="4597400"/>
              <a:ext cx="3087688" cy="1322388"/>
              <a:chOff x="3281" y="2942"/>
              <a:chExt cx="1945" cy="833"/>
            </a:xfrm>
          </p:grpSpPr>
          <p:sp>
            <p:nvSpPr>
              <p:cNvPr id="33" name="165 Rectángulo"/>
              <p:cNvSpPr>
                <a:spLocks noChangeArrowheads="1"/>
              </p:cNvSpPr>
              <p:nvPr/>
            </p:nvSpPr>
            <p:spPr bwMode="auto">
              <a:xfrm>
                <a:off x="3281" y="2942"/>
                <a:ext cx="1945" cy="833"/>
              </a:xfrm>
              <a:prstGeom prst="rect">
                <a:avLst/>
              </a:prstGeom>
              <a:solidFill>
                <a:srgbClr val="D5ED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25400">
                    <a:solidFill>
                      <a:srgbClr val="000000"/>
                    </a:solidFill>
                    <a:round/>
                    <a:headEnd/>
                    <a:tailEnd/>
                  </a14:hiddenLine>
                </a:ext>
              </a:extLst>
            </p:spPr>
            <p:txBody>
              <a:bodyPr lIns="64291" tIns="32146" rIns="64291" bIns="32146"/>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a:solidFill>
                    <a:srgbClr val="000000"/>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
            <p:nvSpPr>
              <p:cNvPr id="34" name="Rectangle 14"/>
              <p:cNvSpPr>
                <a:spLocks/>
              </p:cNvSpPr>
              <p:nvPr/>
            </p:nvSpPr>
            <p:spPr bwMode="auto">
              <a:xfrm>
                <a:off x="4000" y="3045"/>
                <a:ext cx="440" cy="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35717" tIns="35717" rIns="64289" bIns="35717" anchor="ctr">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600">
                    <a:solidFill>
                      <a:srgbClr val="034769"/>
                    </a:solidFill>
                    <a:latin typeface="Segoe UI" panose="020B0502040204020203" pitchFamily="34" charset="0"/>
                    <a:ea typeface="Segoe UI" panose="020B0502040204020203" pitchFamily="34" charset="0"/>
                    <a:cs typeface="Segoe UI" panose="020B0502040204020203" pitchFamily="34" charset="0"/>
                  </a:rPr>
                  <a:t>Safety</a:t>
                </a:r>
                <a:endParaRPr lang="en-GB" altLang="es-ES" sz="1200">
                  <a:solidFill>
                    <a:srgbClr val="034769"/>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169 Rectángulo"/>
              <p:cNvSpPr>
                <a:spLocks noChangeArrowheads="1"/>
              </p:cNvSpPr>
              <p:nvPr/>
            </p:nvSpPr>
            <p:spPr bwMode="auto">
              <a:xfrm>
                <a:off x="3959" y="3324"/>
                <a:ext cx="1209"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91" tIns="32146" rIns="64291" bIns="32146">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400" dirty="0" err="1">
                    <a:solidFill>
                      <a:srgbClr val="285561"/>
                    </a:solidFill>
                    <a:latin typeface="Segoe UI" panose="020B0502040204020203" pitchFamily="34" charset="0"/>
                    <a:ea typeface="Segoe UI" panose="020B0502040204020203" pitchFamily="34" charset="0"/>
                    <a:cs typeface="Segoe UI" panose="020B0502040204020203" pitchFamily="34" charset="0"/>
                  </a:rPr>
                  <a:t>i.e</a:t>
                </a:r>
                <a:r>
                  <a:rPr lang="en-GB" altLang="es-ES" sz="1400" dirty="0">
                    <a:solidFill>
                      <a:srgbClr val="285561"/>
                    </a:solidFill>
                    <a:latin typeface="Segoe UI" panose="020B0502040204020203" pitchFamily="34" charset="0"/>
                    <a:ea typeface="Segoe UI" panose="020B0502040204020203" pitchFamily="34" charset="0"/>
                    <a:cs typeface="Segoe UI" panose="020B0502040204020203" pitchFamily="34" charset="0"/>
                  </a:rPr>
                  <a:t> México City, Rio de Janeiro</a:t>
                </a:r>
                <a:endParaRPr lang="en-GB" altLang="es-ES" sz="1100" baseline="30000" dirty="0">
                  <a:solidFill>
                    <a:srgbClr val="285561"/>
                  </a:solidFill>
                  <a:latin typeface="Segoe UI" panose="020B0502040204020203" pitchFamily="34" charset="0"/>
                  <a:ea typeface="Segoe UI" panose="020B0502040204020203" pitchFamily="34" charset="0"/>
                  <a:cs typeface="Segoe UI" panose="020B0502040204020203" pitchFamily="34" charset="0"/>
                </a:endParaRPr>
              </a:p>
            </p:txBody>
          </p:sp>
          <p:sp>
            <p:nvSpPr>
              <p:cNvPr id="36" name="Oval 3"/>
              <p:cNvSpPr>
                <a:spLocks/>
              </p:cNvSpPr>
              <p:nvPr/>
            </p:nvSpPr>
            <p:spPr bwMode="auto">
              <a:xfrm>
                <a:off x="3455" y="3633"/>
                <a:ext cx="383" cy="85"/>
              </a:xfrm>
              <a:prstGeom prst="ellipse">
                <a:avLst/>
              </a:prstGeom>
              <a:gradFill rotWithShape="1">
                <a:gsLst>
                  <a:gs pos="0">
                    <a:srgbClr val="000000">
                      <a:alpha val="29999"/>
                    </a:srgbClr>
                  </a:gs>
                  <a:gs pos="100000">
                    <a:srgbClr val="000000">
                      <a:alpha val="0"/>
                    </a:srgbClr>
                  </a:gs>
                </a:gsLst>
                <a:path path="shape">
                  <a:fillToRect l="50000" t="50000" r="50000" b="50000"/>
                </a:path>
              </a:grad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sz="120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0" name="Group 25"/>
            <p:cNvGrpSpPr>
              <a:grpSpLocks/>
            </p:cNvGrpSpPr>
            <p:nvPr/>
          </p:nvGrpSpPr>
          <p:grpSpPr bwMode="auto">
            <a:xfrm>
              <a:off x="5862638" y="2865438"/>
              <a:ext cx="3087687" cy="1322387"/>
              <a:chOff x="3674" y="1805"/>
              <a:chExt cx="1945" cy="833"/>
            </a:xfrm>
          </p:grpSpPr>
          <p:sp>
            <p:nvSpPr>
              <p:cNvPr id="30" name="147 Rectángulo"/>
              <p:cNvSpPr>
                <a:spLocks noChangeArrowheads="1"/>
              </p:cNvSpPr>
              <p:nvPr/>
            </p:nvSpPr>
            <p:spPr bwMode="auto">
              <a:xfrm>
                <a:off x="3674" y="1805"/>
                <a:ext cx="1945" cy="833"/>
              </a:xfrm>
              <a:prstGeom prst="rect">
                <a:avLst/>
              </a:prstGeom>
              <a:solidFill>
                <a:srgbClr val="D5ED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25400">
                    <a:solidFill>
                      <a:srgbClr val="000000"/>
                    </a:solidFill>
                    <a:round/>
                    <a:headEnd/>
                    <a:tailEnd/>
                  </a14:hiddenLine>
                </a:ext>
              </a:extLst>
            </p:spPr>
            <p:txBody>
              <a:bodyPr lIns="64291" tIns="32146" rIns="64291" bIns="32146"/>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a:solidFill>
                    <a:srgbClr val="000000"/>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
            <p:nvSpPr>
              <p:cNvPr id="31" name="Rectangle 14"/>
              <p:cNvSpPr>
                <a:spLocks/>
              </p:cNvSpPr>
              <p:nvPr/>
            </p:nvSpPr>
            <p:spPr bwMode="auto">
              <a:xfrm>
                <a:off x="4467" y="1842"/>
                <a:ext cx="796"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35717" tIns="35717" rIns="64289" bIns="35717" anchor="ctr">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Business &amp; </a:t>
                </a:r>
              </a:p>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commerce</a:t>
                </a:r>
              </a:p>
            </p:txBody>
          </p:sp>
          <p:pic>
            <p:nvPicPr>
              <p:cNvPr id="32" name="Picture 6" descr="http://img.vinagreasesino.com/wp-content/uploads/2010/08/redes.jpg"/>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04" y="1812"/>
                <a:ext cx="677" cy="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1" name="Group 31"/>
            <p:cNvGrpSpPr>
              <a:grpSpLocks/>
            </p:cNvGrpSpPr>
            <p:nvPr/>
          </p:nvGrpSpPr>
          <p:grpSpPr bwMode="auto">
            <a:xfrm>
              <a:off x="107950" y="2854327"/>
              <a:ext cx="3335338" cy="1333500"/>
              <a:chOff x="140" y="1798"/>
              <a:chExt cx="2101" cy="840"/>
            </a:xfrm>
          </p:grpSpPr>
          <p:sp>
            <p:nvSpPr>
              <p:cNvPr id="27" name="129 Rectángulo"/>
              <p:cNvSpPr>
                <a:spLocks noChangeArrowheads="1"/>
              </p:cNvSpPr>
              <p:nvPr/>
            </p:nvSpPr>
            <p:spPr bwMode="auto">
              <a:xfrm>
                <a:off x="140" y="1805"/>
                <a:ext cx="2101" cy="833"/>
              </a:xfrm>
              <a:prstGeom prst="rect">
                <a:avLst/>
              </a:prstGeom>
              <a:solidFill>
                <a:srgbClr val="D5ED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25400">
                    <a:solidFill>
                      <a:srgbClr val="000000"/>
                    </a:solidFill>
                    <a:round/>
                    <a:headEnd/>
                    <a:tailEnd/>
                  </a14:hiddenLine>
                </a:ext>
              </a:extLst>
            </p:spPr>
            <p:txBody>
              <a:bodyPr lIns="64291" tIns="32146" rIns="64291" bIns="32146"/>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a:solidFill>
                    <a:srgbClr val="000000"/>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
            <p:nvSpPr>
              <p:cNvPr id="28" name="Rectangle 14"/>
              <p:cNvSpPr>
                <a:spLocks/>
              </p:cNvSpPr>
              <p:nvPr/>
            </p:nvSpPr>
            <p:spPr bwMode="auto">
              <a:xfrm>
                <a:off x="775" y="1798"/>
                <a:ext cx="1110"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35717" tIns="35717" rIns="64289" bIns="35717" anchor="ctr">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Traffic &amp; mobility</a:t>
                </a:r>
              </a:p>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Management)</a:t>
                </a:r>
              </a:p>
            </p:txBody>
          </p:sp>
          <p:sp>
            <p:nvSpPr>
              <p:cNvPr id="29" name="144 Rectángulo"/>
              <p:cNvSpPr>
                <a:spLocks noChangeArrowheads="1"/>
              </p:cNvSpPr>
              <p:nvPr/>
            </p:nvSpPr>
            <p:spPr bwMode="auto">
              <a:xfrm>
                <a:off x="1109" y="2251"/>
                <a:ext cx="1067"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400">
                    <a:solidFill>
                      <a:srgbClr val="285561"/>
                    </a:solidFill>
                    <a:latin typeface="Segoe UI" panose="020B0502040204020203" pitchFamily="34" charset="0"/>
                    <a:ea typeface="Segoe UI" panose="020B0502040204020203" pitchFamily="34" charset="0"/>
                    <a:cs typeface="Segoe UI" panose="020B0502040204020203" pitchFamily="34" charset="0"/>
                  </a:rPr>
                  <a:t>i.e. Beijing,  Barcelona, Cairo</a:t>
                </a:r>
                <a:endParaRPr lang="en-GB" altLang="es-ES" sz="1100" baseline="30000">
                  <a:solidFill>
                    <a:srgbClr val="28556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2" name="Group 52"/>
            <p:cNvGrpSpPr>
              <a:grpSpLocks/>
            </p:cNvGrpSpPr>
            <p:nvPr/>
          </p:nvGrpSpPr>
          <p:grpSpPr bwMode="auto">
            <a:xfrm>
              <a:off x="742950" y="1125538"/>
              <a:ext cx="3100388" cy="1322387"/>
              <a:chOff x="416" y="709"/>
              <a:chExt cx="1814" cy="833"/>
            </a:xfrm>
          </p:grpSpPr>
          <p:sp>
            <p:nvSpPr>
              <p:cNvPr id="25" name="103 Rectángulo"/>
              <p:cNvSpPr>
                <a:spLocks noChangeArrowheads="1"/>
              </p:cNvSpPr>
              <p:nvPr/>
            </p:nvSpPr>
            <p:spPr bwMode="auto">
              <a:xfrm>
                <a:off x="416" y="709"/>
                <a:ext cx="1792" cy="833"/>
              </a:xfrm>
              <a:prstGeom prst="rect">
                <a:avLst/>
              </a:prstGeom>
              <a:solidFill>
                <a:srgbClr val="D5ED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25400">
                    <a:solidFill>
                      <a:srgbClr val="000000"/>
                    </a:solidFill>
                    <a:round/>
                    <a:headEnd/>
                    <a:tailEnd/>
                  </a14:hiddenLine>
                </a:ext>
              </a:extLst>
            </p:spPr>
            <p:txBody>
              <a:bodyPr lIns="64291" tIns="32146" rIns="64291" bIns="32146"/>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a:solidFill>
                    <a:srgbClr val="000000"/>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
            <p:nvSpPr>
              <p:cNvPr id="26" name="Rectangle 14"/>
              <p:cNvSpPr>
                <a:spLocks/>
              </p:cNvSpPr>
              <p:nvPr/>
            </p:nvSpPr>
            <p:spPr bwMode="auto">
              <a:xfrm>
                <a:off x="1149" y="710"/>
                <a:ext cx="1081"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35717" tIns="35717" rIns="64289" bIns="35717" anchor="ctr">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Waste &amp; Water  </a:t>
                </a:r>
              </a:p>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Management</a:t>
                </a:r>
                <a:endParaRPr lang="en-GB" altLang="es-ES" sz="1200" dirty="0">
                  <a:solidFill>
                    <a:srgbClr val="034769"/>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3" name="Group 43"/>
            <p:cNvGrpSpPr>
              <a:grpSpLocks/>
            </p:cNvGrpSpPr>
            <p:nvPr/>
          </p:nvGrpSpPr>
          <p:grpSpPr bwMode="auto">
            <a:xfrm>
              <a:off x="5422900" y="1082675"/>
              <a:ext cx="3613150" cy="1322388"/>
              <a:chOff x="3281" y="709"/>
              <a:chExt cx="2198" cy="833"/>
            </a:xfrm>
          </p:grpSpPr>
          <p:sp>
            <p:nvSpPr>
              <p:cNvPr id="22" name="108 Rectángulo"/>
              <p:cNvSpPr>
                <a:spLocks noChangeArrowheads="1"/>
              </p:cNvSpPr>
              <p:nvPr/>
            </p:nvSpPr>
            <p:spPr bwMode="auto">
              <a:xfrm>
                <a:off x="3281" y="709"/>
                <a:ext cx="1944" cy="833"/>
              </a:xfrm>
              <a:prstGeom prst="rect">
                <a:avLst/>
              </a:prstGeom>
              <a:solidFill>
                <a:srgbClr val="D5ED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25400">
                    <a:solidFill>
                      <a:srgbClr val="000000"/>
                    </a:solidFill>
                    <a:round/>
                    <a:headEnd/>
                    <a:tailEnd/>
                  </a14:hiddenLine>
                </a:ext>
              </a:extLst>
            </p:spPr>
            <p:txBody>
              <a:bodyPr lIns="64291" tIns="32146" rIns="64291" bIns="32146"/>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GB" altLang="es-ES">
                  <a:solidFill>
                    <a:srgbClr val="000000"/>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
            <p:nvSpPr>
              <p:cNvPr id="23" name="Rectangle 14"/>
              <p:cNvSpPr>
                <a:spLocks/>
              </p:cNvSpPr>
              <p:nvPr/>
            </p:nvSpPr>
            <p:spPr bwMode="auto">
              <a:xfrm>
                <a:off x="4121" y="765"/>
                <a:ext cx="1358"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35717" tIns="35717" rIns="64289" bIns="35717" anchor="ctr">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Tourism &amp; cultural </a:t>
                </a:r>
              </a:p>
              <a:p>
                <a:pPr eaLnBrk="1" hangingPunct="1"/>
                <a:r>
                  <a:rPr lang="en-GB" altLang="es-ES" sz="1600" dirty="0">
                    <a:solidFill>
                      <a:srgbClr val="034769"/>
                    </a:solidFill>
                    <a:latin typeface="Segoe UI" panose="020B0502040204020203" pitchFamily="34" charset="0"/>
                    <a:ea typeface="Segoe UI" panose="020B0502040204020203" pitchFamily="34" charset="0"/>
                    <a:cs typeface="Segoe UI" panose="020B0502040204020203" pitchFamily="34" charset="0"/>
                  </a:rPr>
                  <a:t>engagement</a:t>
                </a:r>
              </a:p>
            </p:txBody>
          </p:sp>
          <p:sp>
            <p:nvSpPr>
              <p:cNvPr id="24" name="113 Rectángulo"/>
              <p:cNvSpPr>
                <a:spLocks noChangeArrowheads="1"/>
              </p:cNvSpPr>
              <p:nvPr/>
            </p:nvSpPr>
            <p:spPr bwMode="auto">
              <a:xfrm>
                <a:off x="4215" y="1170"/>
                <a:ext cx="1067"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400" dirty="0">
                    <a:solidFill>
                      <a:srgbClr val="285561"/>
                    </a:solidFill>
                    <a:latin typeface="Segoe UI" panose="020B0502040204020203" pitchFamily="34" charset="0"/>
                    <a:ea typeface="Segoe UI" panose="020B0502040204020203" pitchFamily="34" charset="0"/>
                    <a:cs typeface="Segoe UI" panose="020B0502040204020203" pitchFamily="34" charset="0"/>
                  </a:rPr>
                  <a:t>i.e. Paris, Buenos Aires, Florence</a:t>
                </a:r>
                <a:endParaRPr lang="en-GB" altLang="es-ES" sz="1100" baseline="30000" dirty="0">
                  <a:solidFill>
                    <a:srgbClr val="28556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4" name="38 CuadroTexto"/>
            <p:cNvSpPr txBox="1">
              <a:spLocks noChangeArrowheads="1"/>
            </p:cNvSpPr>
            <p:nvPr/>
          </p:nvSpPr>
          <p:spPr bwMode="auto">
            <a:xfrm>
              <a:off x="373062" y="6138952"/>
              <a:ext cx="8577262" cy="190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6788" tIns="26788" rIns="26788" bIns="26788" anchor="b">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s-ES" sz="700">
                  <a:solidFill>
                    <a:srgbClr val="193D4F"/>
                  </a:solidFill>
                  <a:latin typeface="Segoe UI" panose="020B0502040204020203" pitchFamily="34" charset="0"/>
                  <a:ea typeface="Segoe UI" panose="020B0502040204020203" pitchFamily="34" charset="0"/>
                  <a:cs typeface="Segoe UI" panose="020B0502040204020203" pitchFamily="34" charset="0"/>
                  <a:sym typeface="Telefonica Text Bold" charset="0"/>
                </a:rPr>
                <a:t>Sources: (1) McKinsey Global Institute - Big Data Report, May 2011. (2) 2012E, Strategy Analytics , Global Social Network Market Forecast, Oct 2011. (3) United Nations, April 2010, (4) Youtube 2011</a:t>
              </a:r>
            </a:p>
          </p:txBody>
        </p:sp>
        <p:pic>
          <p:nvPicPr>
            <p:cNvPr id="15"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3275" y="1301750"/>
              <a:ext cx="1052513" cy="92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4" descr="viajes_iPad0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464175" y="1158875"/>
              <a:ext cx="1262760" cy="948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5"/>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31775" y="2936875"/>
              <a:ext cx="757238" cy="11350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113 Rectángulo"/>
            <p:cNvSpPr>
              <a:spLocks noChangeArrowheads="1"/>
            </p:cNvSpPr>
            <p:nvPr/>
          </p:nvSpPr>
          <p:spPr bwMode="auto">
            <a:xfrm>
              <a:off x="1955800" y="1773237"/>
              <a:ext cx="1890713" cy="583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91" tIns="32146" rIns="64291" bIns="32146">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400" dirty="0">
                  <a:solidFill>
                    <a:srgbClr val="285561"/>
                  </a:solidFill>
                  <a:latin typeface="Segoe UI" panose="020B0502040204020203" pitchFamily="34" charset="0"/>
                  <a:ea typeface="Segoe UI" panose="020B0502040204020203" pitchFamily="34" charset="0"/>
                  <a:cs typeface="Segoe UI" panose="020B0502040204020203" pitchFamily="34" charset="0"/>
                </a:rPr>
                <a:t>i.e. Sao Paulo, New Delhi, Panama</a:t>
              </a:r>
              <a:endParaRPr lang="en-GB" altLang="es-ES" sz="1100" baseline="30000" dirty="0">
                <a:solidFill>
                  <a:srgbClr val="28556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9"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640388" y="4816475"/>
              <a:ext cx="738187"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il_fi" descr="http://motor.terra.es/addon/img/motor/160d059velocidad_radar_599p.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95325" y="3587750"/>
              <a:ext cx="860425"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113 Rectángulo"/>
            <p:cNvSpPr>
              <a:spLocks noChangeArrowheads="1"/>
            </p:cNvSpPr>
            <p:nvPr/>
          </p:nvSpPr>
          <p:spPr bwMode="auto">
            <a:xfrm>
              <a:off x="7094538" y="3550324"/>
              <a:ext cx="1781175" cy="583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91" tIns="32146" rIns="64291" bIns="32146">
              <a:spAutoFit/>
            </a:bodyPr>
            <a:lstStyle>
              <a:lvl1pPr defTabSz="642938" eaLnBrk="0" hangingPunct="0">
                <a:defRPr sz="2400">
                  <a:solidFill>
                    <a:schemeClr val="tx1"/>
                  </a:solidFill>
                  <a:latin typeface="Arial" charset="0"/>
                  <a:ea typeface="ＭＳ Ｐゴシック" charset="-128"/>
                </a:defRPr>
              </a:lvl1pPr>
              <a:lvl2pPr marL="742950" indent="-285750" defTabSz="642938" eaLnBrk="0" hangingPunct="0">
                <a:defRPr sz="2400">
                  <a:solidFill>
                    <a:schemeClr val="tx1"/>
                  </a:solidFill>
                  <a:latin typeface="Arial" charset="0"/>
                  <a:ea typeface="ＭＳ Ｐゴシック" charset="-128"/>
                </a:defRPr>
              </a:lvl2pPr>
              <a:lvl3pPr marL="1143000" indent="-228600" defTabSz="642938" eaLnBrk="0" hangingPunct="0">
                <a:defRPr sz="2400">
                  <a:solidFill>
                    <a:schemeClr val="tx1"/>
                  </a:solidFill>
                  <a:latin typeface="Arial" charset="0"/>
                  <a:ea typeface="ＭＳ Ｐゴシック" charset="-128"/>
                </a:defRPr>
              </a:lvl3pPr>
              <a:lvl4pPr marL="1600200" indent="-228600" defTabSz="642938" eaLnBrk="0" hangingPunct="0">
                <a:defRPr sz="2400">
                  <a:solidFill>
                    <a:schemeClr val="tx1"/>
                  </a:solidFill>
                  <a:latin typeface="Arial" charset="0"/>
                  <a:ea typeface="ＭＳ Ｐゴシック" charset="-128"/>
                </a:defRPr>
              </a:lvl4pPr>
              <a:lvl5pPr marL="2057400" indent="-228600" defTabSz="642938" eaLnBrk="0" hangingPunct="0">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s-ES" sz="1400" dirty="0">
                  <a:solidFill>
                    <a:srgbClr val="285561"/>
                  </a:solidFill>
                  <a:latin typeface="Segoe UI" panose="020B0502040204020203" pitchFamily="34" charset="0"/>
                  <a:ea typeface="Segoe UI" panose="020B0502040204020203" pitchFamily="34" charset="0"/>
                  <a:cs typeface="Segoe UI" panose="020B0502040204020203" pitchFamily="34" charset="0"/>
                </a:rPr>
                <a:t>i.e. Berlin, New York, T</a:t>
              </a:r>
              <a:r>
                <a:rPr lang="es-ES" altLang="es-ES" sz="1400" dirty="0">
                  <a:solidFill>
                    <a:srgbClr val="285561"/>
                  </a:solidFill>
                  <a:latin typeface="Segoe UI" panose="020B0502040204020203" pitchFamily="34" charset="0"/>
                  <a:ea typeface="Segoe UI" panose="020B0502040204020203" pitchFamily="34" charset="0"/>
                  <a:cs typeface="Segoe UI" panose="020B0502040204020203" pitchFamily="34" charset="0"/>
                </a:rPr>
                <a:t>o</a:t>
              </a:r>
              <a:r>
                <a:rPr lang="en-GB" altLang="es-ES" sz="1400" dirty="0" err="1">
                  <a:solidFill>
                    <a:srgbClr val="285561"/>
                  </a:solidFill>
                  <a:latin typeface="Segoe UI" panose="020B0502040204020203" pitchFamily="34" charset="0"/>
                  <a:ea typeface="Segoe UI" panose="020B0502040204020203" pitchFamily="34" charset="0"/>
                  <a:cs typeface="Segoe UI" panose="020B0502040204020203" pitchFamily="34" charset="0"/>
                </a:rPr>
                <a:t>kyo</a:t>
              </a:r>
              <a:r>
                <a:rPr lang="en-GB" altLang="es-ES" sz="1400" dirty="0">
                  <a:solidFill>
                    <a:srgbClr val="285561"/>
                  </a:solidFill>
                  <a:latin typeface="Segoe UI" panose="020B0502040204020203" pitchFamily="34" charset="0"/>
                  <a:ea typeface="Segoe UI" panose="020B0502040204020203" pitchFamily="34" charset="0"/>
                  <a:cs typeface="Segoe UI" panose="020B0502040204020203" pitchFamily="34" charset="0"/>
                </a:rPr>
                <a:t>.</a:t>
              </a:r>
              <a:endParaRPr lang="en-GB" altLang="es-ES" sz="1100" baseline="30000" dirty="0">
                <a:solidFill>
                  <a:srgbClr val="285561"/>
                </a:solidFill>
                <a:latin typeface="Segoe UI" panose="020B0502040204020203" pitchFamily="34" charset="0"/>
                <a:ea typeface="Segoe UI" panose="020B0502040204020203" pitchFamily="34" charset="0"/>
                <a:cs typeface="Segoe UI" panose="020B0502040204020203" pitchFamily="34" charset="0"/>
              </a:endParaRPr>
            </a:p>
          </p:txBody>
        </p:sp>
      </p:grpSp>
      <p:pic>
        <p:nvPicPr>
          <p:cNvPr id="49" name="4 Imagen"/>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78818" y="4748719"/>
            <a:ext cx="1065212"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021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10" y="0"/>
            <a:ext cx="12191999" cy="6858000"/>
          </a:xfrm>
          <a:prstGeom prst="rect">
            <a:avLst/>
          </a:prstGeom>
        </p:spPr>
      </p:pic>
      <p:sp>
        <p:nvSpPr>
          <p:cNvPr id="4" name="Title 3"/>
          <p:cNvSpPr>
            <a:spLocks noGrp="1"/>
          </p:cNvSpPr>
          <p:nvPr>
            <p:ph type="ctrTitle"/>
          </p:nvPr>
        </p:nvSpPr>
        <p:spPr>
          <a:xfrm>
            <a:off x="86237" y="488603"/>
            <a:ext cx="6885992" cy="1470025"/>
          </a:xfrm>
        </p:spPr>
        <p:txBody>
          <a:bodyPr>
            <a:normAutofit fontScale="90000"/>
          </a:bodyPr>
          <a:lstStyle/>
          <a:p>
            <a:r>
              <a:rPr lang="en-US" dirty="0">
                <a:solidFill>
                  <a:schemeClr val="bg1"/>
                </a:solidFill>
              </a:rPr>
              <a:t> </a:t>
            </a:r>
            <a:r>
              <a:rPr lang="en-US" sz="4900" dirty="0" smtClean="0">
                <a:solidFill>
                  <a:schemeClr val="bg1"/>
                </a:solidFill>
                <a:latin typeface="Segoe Script" panose="020B0504020000000003" pitchFamily="34" charset="0"/>
                <a:ea typeface="Segoe UI" panose="020B0502040204020203" pitchFamily="34" charset="0"/>
                <a:cs typeface="Segoe UI" panose="020B0502040204020203" pitchFamily="34" charset="0"/>
              </a:rPr>
              <a:t>How do we shape Smarter </a:t>
            </a:r>
            <a:r>
              <a:rPr lang="en-US" sz="4900" dirty="0">
                <a:solidFill>
                  <a:schemeClr val="bg1"/>
                </a:solidFill>
                <a:latin typeface="Segoe Script" panose="020B0504020000000003" pitchFamily="34" charset="0"/>
                <a:ea typeface="Segoe UI" panose="020B0502040204020203" pitchFamily="34" charset="0"/>
                <a:cs typeface="Segoe UI" panose="020B0502040204020203" pitchFamily="34" charset="0"/>
              </a:rPr>
              <a:t>and More Sustainable </a:t>
            </a:r>
            <a:r>
              <a:rPr lang="en-US" sz="4900" dirty="0" smtClean="0">
                <a:solidFill>
                  <a:schemeClr val="bg1"/>
                </a:solidFill>
                <a:latin typeface="Segoe Script" panose="020B0504020000000003" pitchFamily="34" charset="0"/>
                <a:ea typeface="Segoe UI" panose="020B0502040204020203" pitchFamily="34" charset="0"/>
                <a:cs typeface="Segoe UI" panose="020B0502040204020203" pitchFamily="34" charset="0"/>
              </a:rPr>
              <a:t>cities</a:t>
            </a:r>
            <a:endParaRPr lang="en-US" sz="4900" dirty="0">
              <a:solidFill>
                <a:schemeClr val="bg1"/>
              </a:solidFill>
              <a:latin typeface="Segoe Script" panose="020B05040200000000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0961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http://image0.flaticon.com/icons/png/128/120/120914.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429471" flipH="1">
            <a:off x="7851034" y="1163961"/>
            <a:ext cx="2058191" cy="715963"/>
          </a:xfrm>
          <a:prstGeom prst="rect">
            <a:avLst/>
          </a:prstGeom>
          <a:noFill/>
        </p:spPr>
      </p:pic>
      <p:pic>
        <p:nvPicPr>
          <p:cNvPr id="32" name="Picture 4" descr="http://image0.flaticon.com/icons/png/128/120/120914.png"/>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5884943" flipH="1">
            <a:off x="10339634" y="2106530"/>
            <a:ext cx="870715" cy="715963"/>
          </a:xfrm>
          <a:prstGeom prst="rect">
            <a:avLst/>
          </a:prstGeom>
          <a:noFill/>
        </p:spPr>
      </p:pic>
      <p:pic>
        <p:nvPicPr>
          <p:cNvPr id="31" name="Picture 4" descr="http://image0.flaticon.com/icons/png/128/120/120914.png"/>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7538840" flipH="1">
            <a:off x="10326254" y="3878332"/>
            <a:ext cx="870715" cy="715963"/>
          </a:xfrm>
          <a:prstGeom prst="rect">
            <a:avLst/>
          </a:prstGeom>
          <a:noFill/>
        </p:spPr>
      </p:pic>
      <p:pic>
        <p:nvPicPr>
          <p:cNvPr id="30" name="Picture 4" descr="http://image0.flaticon.com/icons/png/128/120/120914.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1224033" flipH="1">
            <a:off x="8341847" y="5063160"/>
            <a:ext cx="1798331" cy="715963"/>
          </a:xfrm>
          <a:prstGeom prst="rect">
            <a:avLst/>
          </a:prstGeom>
          <a:noFill/>
        </p:spPr>
      </p:pic>
      <p:pic>
        <p:nvPicPr>
          <p:cNvPr id="1028" name="Picture 4" descr="http://image0.flaticon.com/icons/png/128/120/120914.png"/>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9555075" flipH="1">
            <a:off x="6831549" y="2370027"/>
            <a:ext cx="870715" cy="715963"/>
          </a:xfrm>
          <a:prstGeom prst="rect">
            <a:avLst/>
          </a:prstGeom>
          <a:noFill/>
        </p:spPr>
      </p:pic>
      <p:pic>
        <p:nvPicPr>
          <p:cNvPr id="24" name="Picture 4" descr="http://image0.flaticon.com/icons/png/128/120/120914.png"/>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5796022" flipH="1">
            <a:off x="6823469" y="4150225"/>
            <a:ext cx="870715" cy="715963"/>
          </a:xfrm>
          <a:prstGeom prst="rect">
            <a:avLst/>
          </a:prstGeom>
          <a:noFill/>
        </p:spPr>
      </p:pic>
      <p:sp>
        <p:nvSpPr>
          <p:cNvPr id="2" name="Title 1"/>
          <p:cNvSpPr>
            <a:spLocks noGrp="1"/>
          </p:cNvSpPr>
          <p:nvPr>
            <p:ph type="title"/>
          </p:nvPr>
        </p:nvSpPr>
        <p:spPr>
          <a:xfrm>
            <a:off x="2370161" y="-91624"/>
            <a:ext cx="7451678" cy="1143000"/>
          </a:xfrm>
        </p:spPr>
        <p:txBody>
          <a:bodyPr>
            <a:normAutofit/>
          </a:bodyPr>
          <a:lstStyle/>
          <a:p>
            <a:r>
              <a:rPr lang="en-US" sz="3200" dirty="0">
                <a:latin typeface="Segoe UI" panose="020B0502040204020203" pitchFamily="34" charset="0"/>
                <a:ea typeface="Segoe UI" panose="020B0502040204020203" pitchFamily="34" charset="0"/>
                <a:cs typeface="Segoe UI" panose="020B0502040204020203" pitchFamily="34" charset="0"/>
              </a:rPr>
              <a:t>Pathway for Smart Sustainable </a:t>
            </a:r>
            <a:r>
              <a:rPr lang="en-US" sz="3200" dirty="0" smtClean="0">
                <a:latin typeface="Segoe UI" panose="020B0502040204020203" pitchFamily="34" charset="0"/>
                <a:ea typeface="Segoe UI" panose="020B0502040204020203" pitchFamily="34" charset="0"/>
                <a:cs typeface="Segoe UI" panose="020B0502040204020203" pitchFamily="34" charset="0"/>
              </a:rPr>
              <a:t>Cities</a:t>
            </a:r>
            <a:endParaRPr lang="en-US" sz="32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24131"/>
          <a:stretch/>
        </p:blipFill>
        <p:spPr>
          <a:xfrm flipH="1">
            <a:off x="515769" y="1051376"/>
            <a:ext cx="5600700" cy="4522832"/>
          </a:xfrm>
          <a:prstGeom prst="rect">
            <a:avLst/>
          </a:prstGeom>
        </p:spPr>
      </p:pic>
      <p:sp>
        <p:nvSpPr>
          <p:cNvPr id="6" name="TextBox 5"/>
          <p:cNvSpPr txBox="1"/>
          <p:nvPr/>
        </p:nvSpPr>
        <p:spPr>
          <a:xfrm>
            <a:off x="3769054" y="6093118"/>
            <a:ext cx="4694830" cy="584775"/>
          </a:xfrm>
          <a:prstGeom prst="rect">
            <a:avLst/>
          </a:prstGeom>
          <a:noFill/>
        </p:spPr>
        <p:txBody>
          <a:bodyPr wrap="square" rtlCol="0">
            <a:spAutoFit/>
          </a:bodyPr>
          <a:lstStyle/>
          <a:p>
            <a:r>
              <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Guide</a:t>
            </a: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for City Leaders</a:t>
            </a:r>
          </a:p>
        </p:txBody>
      </p:sp>
      <p:sp>
        <p:nvSpPr>
          <p:cNvPr id="3" name="Oval 2"/>
          <p:cNvSpPr/>
          <p:nvPr/>
        </p:nvSpPr>
        <p:spPr>
          <a:xfrm>
            <a:off x="7898355" y="2465018"/>
            <a:ext cx="2115200" cy="1953363"/>
          </a:xfrm>
          <a:prstGeom prst="ellipse">
            <a:avLst/>
          </a:prstGeom>
          <a:solidFill>
            <a:srgbClr val="951B8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latin typeface="Segoe UI" panose="020B0502040204020203" pitchFamily="34" charset="0"/>
                <a:ea typeface="Segoe UI" panose="020B0502040204020203" pitchFamily="34" charset="0"/>
                <a:cs typeface="Segoe UI" panose="020B0502040204020203" pitchFamily="34" charset="0"/>
              </a:rPr>
              <a:t>Smart Sustainability City cycle</a:t>
            </a: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9657856" y="1044882"/>
            <a:ext cx="1435100" cy="1310824"/>
          </a:xfrm>
          <a:prstGeom prst="rect">
            <a:avLst/>
          </a:prstGeom>
          <a:solidFill>
            <a:srgbClr val="00A19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1.</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Set the vision for your SSC venture</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10339195" y="2833021"/>
            <a:ext cx="1435100" cy="1310824"/>
          </a:xfrm>
          <a:prstGeom prst="rect">
            <a:avLst/>
          </a:prstGeom>
          <a:solidFill>
            <a:srgbClr val="1D71B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2.</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Identify your SSC targets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9683750" y="4635726"/>
            <a:ext cx="1435100" cy="1310824"/>
          </a:xfrm>
          <a:prstGeom prst="rect">
            <a:avLst/>
          </a:prstGeom>
          <a:solidFill>
            <a:srgbClr val="66238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3.</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Achieve political cohesion</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a:xfrm>
            <a:off x="7081101" y="4635726"/>
            <a:ext cx="1435100" cy="1310824"/>
          </a:xfrm>
          <a:prstGeom prst="rect">
            <a:avLst/>
          </a:prstGeom>
          <a:solidFill>
            <a:srgbClr val="95C11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4.</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Build your SSC</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6188602" y="2833021"/>
            <a:ext cx="1435100" cy="1310824"/>
          </a:xfrm>
          <a:prstGeom prst="rect">
            <a:avLst/>
          </a:prstGeom>
          <a:solidFill>
            <a:srgbClr val="3AAA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5.</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Measure your city’s progress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a:xfrm>
            <a:off x="7062902" y="1044882"/>
            <a:ext cx="1435100" cy="1310824"/>
          </a:xfrm>
          <a:prstGeom prst="rect">
            <a:avLst/>
          </a:prstGeom>
          <a:solidFill>
            <a:srgbClr val="0065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6.</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Ensure accountability and responsibility</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83840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47" y="0"/>
            <a:ext cx="12309987" cy="6858000"/>
          </a:xfrm>
          <a:prstGeom prst="rect">
            <a:avLst/>
          </a:prstGeom>
        </p:spPr>
      </p:pic>
      <p:sp>
        <p:nvSpPr>
          <p:cNvPr id="3" name="Rectangle 2"/>
          <p:cNvSpPr/>
          <p:nvPr/>
        </p:nvSpPr>
        <p:spPr>
          <a:xfrm>
            <a:off x="159014" y="2773588"/>
            <a:ext cx="1435100" cy="1310824"/>
          </a:xfrm>
          <a:prstGeom prst="rect">
            <a:avLst/>
          </a:prstGeom>
          <a:solidFill>
            <a:srgbClr val="00A19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1.</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Set the vision for your SSC venture</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10756900" y="2928556"/>
            <a:ext cx="1435100" cy="1310824"/>
          </a:xfrm>
          <a:prstGeom prst="rect">
            <a:avLst/>
          </a:prstGeom>
          <a:solidFill>
            <a:srgbClr val="1D71B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2.</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Identify your SSC targets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42503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55739" y="2826354"/>
            <a:ext cx="5242503" cy="203491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Oval 2"/>
          <p:cNvSpPr/>
          <p:nvPr/>
        </p:nvSpPr>
        <p:spPr>
          <a:xfrm>
            <a:off x="2974418" y="765293"/>
            <a:ext cx="1782000" cy="1699200"/>
          </a:xfrm>
          <a:prstGeom prst="ellipse">
            <a:avLst/>
          </a:prstGeom>
          <a:solidFill>
            <a:srgbClr val="50B84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atin typeface="Segoe UI" panose="020B0502040204020203" pitchFamily="34" charset="0"/>
                <a:ea typeface="Segoe UI" panose="020B0502040204020203" pitchFamily="34" charset="0"/>
                <a:cs typeface="Segoe UI" panose="020B0502040204020203" pitchFamily="34" charset="0"/>
              </a:rPr>
              <a:t>City services companies</a:t>
            </a:r>
            <a:endParaRPr lang="en-US" sz="13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519253" y="132081"/>
            <a:ext cx="11192859" cy="553998"/>
          </a:xfrm>
          <a:prstGeom prst="rect">
            <a:avLst/>
          </a:prstGeom>
          <a:noFill/>
        </p:spPr>
        <p:txBody>
          <a:bodyPr wrap="square" rtlCol="0">
            <a:spAutoFit/>
          </a:bodyPr>
          <a:lstStyle/>
          <a:p>
            <a:pPr algn="ctr"/>
            <a:r>
              <a:rPr lang="en-US" sz="3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Many stakeholders are involved</a:t>
            </a:r>
            <a:endParaRPr lang="en-US" sz="3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Oval 4"/>
          <p:cNvSpPr/>
          <p:nvPr/>
        </p:nvSpPr>
        <p:spPr>
          <a:xfrm>
            <a:off x="5085991" y="765293"/>
            <a:ext cx="1782000" cy="1699200"/>
          </a:xfrm>
          <a:prstGeom prst="ellipse">
            <a:avLst/>
          </a:prstGeom>
          <a:solidFill>
            <a:srgbClr val="174F6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atin typeface="Segoe UI" panose="020B0502040204020203" pitchFamily="34" charset="0"/>
                <a:ea typeface="Segoe UI" panose="020B0502040204020203" pitchFamily="34" charset="0"/>
                <a:cs typeface="Segoe UI" panose="020B0502040204020203" pitchFamily="34" charset="0"/>
              </a:rPr>
              <a:t>Utility providers</a:t>
            </a:r>
            <a:endParaRPr lang="en-US" sz="13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Oval 5"/>
          <p:cNvSpPr/>
          <p:nvPr/>
        </p:nvSpPr>
        <p:spPr>
          <a:xfrm>
            <a:off x="7098285" y="765293"/>
            <a:ext cx="1782000" cy="1699200"/>
          </a:xfrm>
          <a:prstGeom prst="ellipse">
            <a:avLst/>
          </a:prstGeom>
          <a:solidFill>
            <a:srgbClr val="F7942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atin typeface="Segoe UI" panose="020B0502040204020203" pitchFamily="34" charset="0"/>
                <a:ea typeface="Segoe UI" panose="020B0502040204020203" pitchFamily="34" charset="0"/>
                <a:cs typeface="Segoe UI" panose="020B0502040204020203" pitchFamily="34" charset="0"/>
              </a:rPr>
              <a:t>ICT Companies</a:t>
            </a:r>
            <a:endParaRPr lang="en-US" sz="13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Oval 6"/>
          <p:cNvSpPr/>
          <p:nvPr/>
        </p:nvSpPr>
        <p:spPr>
          <a:xfrm>
            <a:off x="9032079" y="1368082"/>
            <a:ext cx="1782000" cy="1699200"/>
          </a:xfrm>
          <a:prstGeom prst="ellipse">
            <a:avLst/>
          </a:prstGeom>
          <a:solidFill>
            <a:srgbClr val="50B84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atin typeface="Segoe UI" panose="020B0502040204020203" pitchFamily="34" charset="0"/>
                <a:ea typeface="Segoe UI" panose="020B0502040204020203" pitchFamily="34" charset="0"/>
                <a:cs typeface="Segoe UI" panose="020B0502040204020203" pitchFamily="34" charset="0"/>
              </a:rPr>
              <a:t>NGOs</a:t>
            </a:r>
            <a:endParaRPr lang="en-US" sz="13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Oval 7"/>
          <p:cNvSpPr/>
          <p:nvPr/>
        </p:nvSpPr>
        <p:spPr>
          <a:xfrm>
            <a:off x="10088832" y="2994212"/>
            <a:ext cx="1782000" cy="1699200"/>
          </a:xfrm>
          <a:prstGeom prst="ellipse">
            <a:avLst/>
          </a:prstGeom>
          <a:solidFill>
            <a:srgbClr val="174F6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atin typeface="Segoe UI" panose="020B0502040204020203" pitchFamily="34" charset="0"/>
                <a:ea typeface="Segoe UI" panose="020B0502040204020203" pitchFamily="34" charset="0"/>
                <a:cs typeface="Segoe UI" panose="020B0502040204020203" pitchFamily="34" charset="0"/>
              </a:rPr>
              <a:t>International, Regional and Multilateral Organizations</a:t>
            </a:r>
            <a:endParaRPr lang="en-US" sz="13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Oval 8"/>
          <p:cNvSpPr/>
          <p:nvPr/>
        </p:nvSpPr>
        <p:spPr>
          <a:xfrm>
            <a:off x="9032079" y="4594950"/>
            <a:ext cx="1782000" cy="1699200"/>
          </a:xfrm>
          <a:prstGeom prst="ellipse">
            <a:avLst/>
          </a:prstGeom>
          <a:solidFill>
            <a:srgbClr val="F7942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atin typeface="Segoe UI" panose="020B0502040204020203" pitchFamily="34" charset="0"/>
                <a:ea typeface="Segoe UI" panose="020B0502040204020203" pitchFamily="34" charset="0"/>
                <a:cs typeface="Segoe UI" panose="020B0502040204020203" pitchFamily="34" charset="0"/>
              </a:rPr>
              <a:t>Industry associations</a:t>
            </a:r>
            <a:endParaRPr lang="en-US" sz="13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Oval 9"/>
          <p:cNvSpPr/>
          <p:nvPr/>
        </p:nvSpPr>
        <p:spPr>
          <a:xfrm>
            <a:off x="7098285" y="5026096"/>
            <a:ext cx="1782000" cy="1699200"/>
          </a:xfrm>
          <a:prstGeom prst="ellipse">
            <a:avLst/>
          </a:prstGeom>
          <a:solidFill>
            <a:srgbClr val="50B84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atin typeface="Segoe UI" panose="020B0502040204020203" pitchFamily="34" charset="0"/>
                <a:ea typeface="Segoe UI" panose="020B0502040204020203" pitchFamily="34" charset="0"/>
                <a:cs typeface="Segoe UI" panose="020B0502040204020203" pitchFamily="34" charset="0"/>
              </a:rPr>
              <a:t>Academia, research organizations and specialized bodies</a:t>
            </a:r>
            <a:endParaRPr lang="en-US" sz="13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Oval 10"/>
          <p:cNvSpPr/>
          <p:nvPr/>
        </p:nvSpPr>
        <p:spPr>
          <a:xfrm>
            <a:off x="5085991" y="5026096"/>
            <a:ext cx="1782000" cy="1699200"/>
          </a:xfrm>
          <a:prstGeom prst="ellipse">
            <a:avLst/>
          </a:prstGeom>
          <a:solidFill>
            <a:srgbClr val="174F6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atin typeface="Segoe UI" panose="020B0502040204020203" pitchFamily="34" charset="0"/>
                <a:ea typeface="Segoe UI" panose="020B0502040204020203" pitchFamily="34" charset="0"/>
                <a:cs typeface="Segoe UI" panose="020B0502040204020203" pitchFamily="34" charset="0"/>
              </a:rPr>
              <a:t>Citizens and citizen organizations</a:t>
            </a:r>
            <a:endParaRPr lang="en-US" sz="13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Oval 11"/>
          <p:cNvSpPr/>
          <p:nvPr/>
        </p:nvSpPr>
        <p:spPr>
          <a:xfrm>
            <a:off x="2974418" y="5026096"/>
            <a:ext cx="1782000" cy="1699200"/>
          </a:xfrm>
          <a:prstGeom prst="ellipse">
            <a:avLst/>
          </a:prstGeom>
          <a:solidFill>
            <a:srgbClr val="F7942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atin typeface="Segoe UI" panose="020B0502040204020203" pitchFamily="34" charset="0"/>
                <a:ea typeface="Segoe UI" panose="020B0502040204020203" pitchFamily="34" charset="0"/>
                <a:cs typeface="Segoe UI" panose="020B0502040204020203" pitchFamily="34" charset="0"/>
              </a:rPr>
              <a:t>Urban Planners</a:t>
            </a:r>
            <a:endParaRPr lang="en-US" sz="130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Oval 12"/>
          <p:cNvSpPr/>
          <p:nvPr/>
        </p:nvSpPr>
        <p:spPr>
          <a:xfrm>
            <a:off x="954443" y="4549102"/>
            <a:ext cx="1908639" cy="1759372"/>
          </a:xfrm>
          <a:prstGeom prst="ellipse">
            <a:avLst/>
          </a:prstGeom>
          <a:solidFill>
            <a:srgbClr val="50B84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atin typeface="Segoe UI" panose="020B0502040204020203" pitchFamily="34" charset="0"/>
                <a:ea typeface="Segoe UI" panose="020B0502040204020203" pitchFamily="34" charset="0"/>
                <a:cs typeface="Segoe UI" panose="020B0502040204020203" pitchFamily="34" charset="0"/>
              </a:rPr>
              <a:t>Standardization bodies</a:t>
            </a:r>
            <a:endParaRPr lang="en-US" sz="1300" dirty="0">
              <a:latin typeface="Segoe UI" panose="020B0502040204020203" pitchFamily="34" charset="0"/>
              <a:ea typeface="Segoe UI" panose="020B0502040204020203" pitchFamily="34" charset="0"/>
              <a:cs typeface="Segoe UI" panose="020B0502040204020203" pitchFamily="34" charset="0"/>
            </a:endParaRPr>
          </a:p>
        </p:txBody>
      </p:sp>
      <p:sp>
        <p:nvSpPr>
          <p:cNvPr id="19" name="Oval 18"/>
          <p:cNvSpPr/>
          <p:nvPr/>
        </p:nvSpPr>
        <p:spPr>
          <a:xfrm>
            <a:off x="1139902" y="1326510"/>
            <a:ext cx="1782000" cy="1699200"/>
          </a:xfrm>
          <a:prstGeom prst="ellipse">
            <a:avLst/>
          </a:prstGeom>
          <a:solidFill>
            <a:srgbClr val="F7942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atin typeface="Segoe UI" panose="020B0502040204020203" pitchFamily="34" charset="0"/>
                <a:ea typeface="Segoe UI" panose="020B0502040204020203" pitchFamily="34" charset="0"/>
                <a:cs typeface="Segoe UI" panose="020B0502040204020203" pitchFamily="34" charset="0"/>
              </a:rPr>
              <a:t>National and regional governments</a:t>
            </a:r>
            <a:endParaRPr lang="en-US" sz="1300" dirty="0">
              <a:latin typeface="Segoe UI" panose="020B0502040204020203" pitchFamily="34" charset="0"/>
              <a:ea typeface="Segoe UI" panose="020B0502040204020203" pitchFamily="34" charset="0"/>
              <a:cs typeface="Segoe UI" panose="020B0502040204020203" pitchFamily="34" charset="0"/>
            </a:endParaRPr>
          </a:p>
        </p:txBody>
      </p:sp>
      <p:sp>
        <p:nvSpPr>
          <p:cNvPr id="20" name="Oval 19"/>
          <p:cNvSpPr/>
          <p:nvPr/>
        </p:nvSpPr>
        <p:spPr>
          <a:xfrm>
            <a:off x="83503" y="2895640"/>
            <a:ext cx="1781646" cy="1699310"/>
          </a:xfrm>
          <a:prstGeom prst="ellipse">
            <a:avLst/>
          </a:prstGeom>
          <a:solidFill>
            <a:srgbClr val="174F6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atin typeface="Segoe UI" panose="020B0502040204020203" pitchFamily="34" charset="0"/>
                <a:ea typeface="Segoe UI" panose="020B0502040204020203" pitchFamily="34" charset="0"/>
                <a:cs typeface="Segoe UI" panose="020B0502040204020203" pitchFamily="34" charset="0"/>
              </a:rPr>
              <a:t>Municipalities, City Council and city administration</a:t>
            </a:r>
            <a:endParaRPr lang="en-US" sz="13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15"/>
          <p:cNvSpPr/>
          <p:nvPr/>
        </p:nvSpPr>
        <p:spPr>
          <a:xfrm>
            <a:off x="69918" y="57258"/>
            <a:ext cx="1435100" cy="1310824"/>
          </a:xfrm>
          <a:prstGeom prst="rect">
            <a:avLst/>
          </a:prstGeom>
          <a:solidFill>
            <a:srgbClr val="66238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3.</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Achieve political cohesion</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10606585" y="82650"/>
            <a:ext cx="1435100" cy="1310824"/>
          </a:xfrm>
          <a:prstGeom prst="rect">
            <a:avLst/>
          </a:prstGeom>
          <a:solidFill>
            <a:srgbClr val="95C11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4.</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Build your SSC</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72095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Blue Background.potx" id="{733D8C06-5C87-4534-8240-6CA22E669E0A}" vid="{D4095E0B-5F57-4BE2-834B-575F769D70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2423</TotalTime>
  <Words>1850</Words>
  <Application>Microsoft Office PowerPoint</Application>
  <PresentationFormat>Widescreen</PresentationFormat>
  <Paragraphs>419</Paragraphs>
  <Slides>34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Gill Sans</vt:lpstr>
      <vt:lpstr>ＭＳ Ｐゴシック</vt:lpstr>
      <vt:lpstr>Telefonica Text Bold</vt:lpstr>
      <vt:lpstr>Arial</vt:lpstr>
      <vt:lpstr>Calibri</vt:lpstr>
      <vt:lpstr>Segoe Script</vt:lpstr>
      <vt:lpstr>Segoe UI</vt:lpstr>
      <vt:lpstr>Segoe UI Semibold</vt:lpstr>
      <vt:lpstr>Wingdings</vt:lpstr>
      <vt:lpstr>Office Theme</vt:lpstr>
      <vt:lpstr>PowerPoint Presentation</vt:lpstr>
      <vt:lpstr>15 years of ICT Growth:  What have been achieved ?</vt:lpstr>
      <vt:lpstr>Technology is changing…</vt:lpstr>
      <vt:lpstr>Some facts about cities</vt:lpstr>
      <vt:lpstr>Cities challenges vs citizens’ interests </vt:lpstr>
      <vt:lpstr> How do we shape Smarter and More Sustainable cities</vt:lpstr>
      <vt:lpstr>Pathway for Smart Sustainable Cities</vt:lpstr>
      <vt:lpstr>PowerPoint Presentation</vt:lpstr>
      <vt:lpstr>PowerPoint Presentation</vt:lpstr>
      <vt:lpstr>PowerPoint Presentation</vt:lpstr>
      <vt:lpstr>Why KPIs are needed?</vt:lpstr>
      <vt:lpstr>ITU-T Recommendations on KPIs for Smart Sustainable Cities</vt:lpstr>
      <vt:lpstr>KPI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Citizen Focused – Building Trust</vt:lpstr>
      <vt:lpstr>PowerPoint Presentation</vt:lpstr>
      <vt:lpstr>New Resolution   Enhancing the standardization of Internet of things and Smart Cities and Communities for global development </vt:lpstr>
      <vt:lpstr>PowerPoint Presentation</vt:lpstr>
      <vt:lpstr>Publications on IoT and Smart Sustainable Cities</vt:lpstr>
      <vt:lpstr>Next ITU-T SG20 meeting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Al-Mnini, Lara</cp:lastModifiedBy>
  <cp:revision>177</cp:revision>
  <dcterms:created xsi:type="dcterms:W3CDTF">2016-02-05T15:38:15Z</dcterms:created>
  <dcterms:modified xsi:type="dcterms:W3CDTF">2016-11-24T10:41:12Z</dcterms:modified>
</cp:coreProperties>
</file>